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sldIdLst>
    <p:sldId id="256" r:id="rId2"/>
    <p:sldId id="269" r:id="rId3"/>
    <p:sldId id="271" r:id="rId4"/>
    <p:sldId id="259" r:id="rId5"/>
    <p:sldId id="257" r:id="rId6"/>
    <p:sldId id="258" r:id="rId7"/>
    <p:sldId id="261" r:id="rId8"/>
    <p:sldId id="262" r:id="rId9"/>
    <p:sldId id="276" r:id="rId10"/>
    <p:sldId id="279" r:id="rId11"/>
    <p:sldId id="277" r:id="rId12"/>
    <p:sldId id="272" r:id="rId13"/>
    <p:sldId id="275" r:id="rId14"/>
    <p:sldId id="273" r:id="rId15"/>
    <p:sldId id="278" r:id="rId16"/>
    <p:sldId id="274" r:id="rId17"/>
    <p:sldId id="270" r:id="rId18"/>
    <p:sldId id="263" r:id="rId19"/>
    <p:sldId id="264" r:id="rId20"/>
    <p:sldId id="265" r:id="rId21"/>
    <p:sldId id="266" r:id="rId22"/>
    <p:sldId id="267"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748"/>
    <p:restoredTop sz="94678"/>
  </p:normalViewPr>
  <p:slideViewPr>
    <p:cSldViewPr snapToGrid="0" snapToObjects="1">
      <p:cViewPr varScale="1">
        <p:scale>
          <a:sx n="68" d="100"/>
          <a:sy n="68" d="100"/>
        </p:scale>
        <p:origin x="-95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460711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5F775-C2C3-8744-AF41-9E402C36DBDD}"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67512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673584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267397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07243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775F775-C2C3-8744-AF41-9E402C36DBDD}" type="datetimeFigureOut">
              <a:rPr lang="en-US" smtClean="0"/>
              <a:pPr/>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294922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775F775-C2C3-8744-AF41-9E402C36DBDD}" type="datetimeFigureOut">
              <a:rPr lang="en-US" smtClean="0"/>
              <a:pPr/>
              <a:t>6/3/2021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6133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348691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70789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75140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5F775-C2C3-8744-AF41-9E402C36DBDD}" type="datetimeFigureOut">
              <a:rPr lang="en-US" smtClean="0"/>
              <a:pPr/>
              <a:t>6/3/2021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54724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75F775-C2C3-8744-AF41-9E402C36DBDD}"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00885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75F775-C2C3-8744-AF41-9E402C36DBDD}" type="datetimeFigureOut">
              <a:rPr lang="en-US" smtClean="0"/>
              <a:pPr/>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78177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75F775-C2C3-8744-AF41-9E402C36DBDD}" type="datetimeFigureOut">
              <a:rPr lang="en-US" smtClean="0"/>
              <a:pPr/>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1264705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5F775-C2C3-8744-AF41-9E402C36DBDD}" type="datetimeFigureOut">
              <a:rPr lang="en-US" smtClean="0"/>
              <a:pPr/>
              <a:t>6/3/2021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568563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5F775-C2C3-8744-AF41-9E402C36DBDD}"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86043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5F775-C2C3-8744-AF41-9E402C36DBDD}" type="datetimeFigureOut">
              <a:rPr lang="en-US" smtClean="0"/>
              <a:pPr/>
              <a:t>6/3/2021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353418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775F775-C2C3-8744-AF41-9E402C36DBDD}" type="datetimeFigureOut">
              <a:rPr lang="en-US" smtClean="0"/>
              <a:pPr/>
              <a:t>6/3/2021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2A02CB8-A6BF-6E40-A96C-1063430B7382}" type="slidenum">
              <a:rPr lang="en-US" smtClean="0"/>
              <a:pPr/>
              <a:t>‹#›</a:t>
            </a:fld>
            <a:endParaRPr lang="en-US"/>
          </a:p>
        </p:txBody>
      </p:sp>
    </p:spTree>
    <p:extLst>
      <p:ext uri="{BB962C8B-B14F-4D97-AF65-F5344CB8AC3E}">
        <p14:creationId xmlns:p14="http://schemas.microsoft.com/office/powerpoint/2010/main" xmlns="" val="23459585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558E2-B48F-3342-B23E-354D06E05B0C}"/>
              </a:ext>
            </a:extLst>
          </p:cNvPr>
          <p:cNvSpPr>
            <a:spLocks noGrp="1"/>
          </p:cNvSpPr>
          <p:nvPr>
            <p:ph type="ctrTitle"/>
          </p:nvPr>
        </p:nvSpPr>
        <p:spPr>
          <a:xfrm>
            <a:off x="1507067" y="844066"/>
            <a:ext cx="7766936" cy="3221497"/>
          </a:xfrm>
        </p:spPr>
        <p:txBody>
          <a:bodyPr/>
          <a:lstStyle/>
          <a:p>
            <a:r>
              <a:rPr lang="en-IN" b="1" dirty="0"/>
              <a:t/>
            </a:r>
            <a:br>
              <a:rPr lang="en-IN" b="1" dirty="0"/>
            </a:br>
            <a:r>
              <a:rPr lang="en-IN" b="1" dirty="0"/>
              <a:t/>
            </a:r>
            <a:br>
              <a:rPr lang="en-IN" b="1" dirty="0"/>
            </a:br>
            <a:r>
              <a:rPr lang="en-IN" b="1" dirty="0"/>
              <a:t/>
            </a:r>
            <a:br>
              <a:rPr lang="en-IN" b="1" dirty="0"/>
            </a:br>
            <a:r>
              <a:rPr lang="en-IN" b="1" dirty="0"/>
              <a:t/>
            </a:r>
            <a:br>
              <a:rPr lang="en-IN" b="1" dirty="0"/>
            </a:br>
            <a:r>
              <a:rPr lang="en-IN" b="1" dirty="0"/>
              <a:t/>
            </a:r>
            <a:br>
              <a:rPr lang="en-IN" b="1" dirty="0"/>
            </a:br>
            <a:r>
              <a:rPr lang="en-IN" b="1" dirty="0"/>
              <a:t/>
            </a:r>
            <a:br>
              <a:rPr lang="en-IN" b="1" dirty="0"/>
            </a:br>
            <a:r>
              <a:rPr lang="en-US" sz="2800" b="1" spc="-50" dirty="0">
                <a:latin typeface="Berlin Sans FB Demi" panose="020E0802020502020306" pitchFamily="34" charset="0"/>
              </a:rPr>
              <a:t>B. Tech ECE FINAL YEAR PROJECT </a:t>
            </a:r>
            <a:r>
              <a:rPr lang="en-US" sz="2800" b="1" spc="-50" dirty="0" smtClean="0">
                <a:latin typeface="Berlin Sans FB Demi" panose="020E0802020502020306" pitchFamily="34" charset="0"/>
              </a:rPr>
              <a:t>-</a:t>
            </a:r>
            <a:r>
              <a:rPr lang="en-US" sz="2800" b="1" spc="-50" dirty="0" smtClean="0">
                <a:latin typeface="Berlin Sans FB Demi" panose="020E0802020502020306" pitchFamily="34" charset="0"/>
              </a:rPr>
              <a:t> </a:t>
            </a:r>
            <a:r>
              <a:rPr lang="en-US" sz="2800" b="1" spc="-50" dirty="0" smtClean="0">
                <a:latin typeface="Berlin Sans FB Demi" panose="020E0802020502020306" pitchFamily="34" charset="0"/>
              </a:rPr>
              <a:t> </a:t>
            </a:r>
            <a:br>
              <a:rPr lang="en-US" sz="2800" b="1" spc="-50" dirty="0" smtClean="0">
                <a:latin typeface="Berlin Sans FB Demi" panose="020E0802020502020306" pitchFamily="34" charset="0"/>
              </a:rPr>
            </a:br>
            <a:r>
              <a:rPr lang="en-US" sz="2800" b="1" spc="-50" dirty="0" smtClean="0">
                <a:latin typeface="Berlin Sans FB Demi" panose="020E0802020502020306" pitchFamily="34" charset="0"/>
              </a:rPr>
              <a:t>                      THIRD REVIEW</a:t>
            </a:r>
            <a:r>
              <a:rPr lang="en-US" sz="5400" b="1" spc="-50" dirty="0">
                <a:latin typeface="Calibri"/>
              </a:rPr>
              <a:t/>
            </a:r>
            <a:br>
              <a:rPr lang="en-US" sz="5400" b="1" spc="-50" dirty="0">
                <a:latin typeface="Calibri"/>
              </a:rPr>
            </a:br>
            <a:r>
              <a:rPr lang="en-IN" b="1" dirty="0"/>
              <a:t>Signboard Translation from Vernacular Languages</a:t>
            </a:r>
          </a:p>
        </p:txBody>
      </p:sp>
      <p:sp>
        <p:nvSpPr>
          <p:cNvPr id="3" name="Subtitle 2">
            <a:extLst>
              <a:ext uri="{FF2B5EF4-FFF2-40B4-BE49-F238E27FC236}">
                <a16:creationId xmlns:a16="http://schemas.microsoft.com/office/drawing/2014/main" xmlns="" id="{3DCFC2B8-2A05-294B-8E7B-9BBA201BD3F2}"/>
              </a:ext>
            </a:extLst>
          </p:cNvPr>
          <p:cNvSpPr>
            <a:spLocks noGrp="1"/>
          </p:cNvSpPr>
          <p:nvPr>
            <p:ph type="subTitle" idx="1"/>
          </p:nvPr>
        </p:nvSpPr>
        <p:spPr>
          <a:xfrm>
            <a:off x="1655297" y="4216920"/>
            <a:ext cx="7197726" cy="1405467"/>
          </a:xfrm>
        </p:spPr>
        <p:txBody>
          <a:bodyPr>
            <a:normAutofit fontScale="62500" lnSpcReduction="20000"/>
          </a:bodyPr>
          <a:lstStyle/>
          <a:p>
            <a:pPr algn="just"/>
            <a:r>
              <a:rPr lang="en-US" sz="2400" dirty="0">
                <a:latin typeface="Times New Roman" panose="02020603050405020304" pitchFamily="18" charset="0"/>
                <a:cs typeface="Times New Roman" panose="02020603050405020304" pitchFamily="18" charset="0"/>
              </a:rPr>
              <a:t>17BEC0003 – </a:t>
            </a:r>
            <a:r>
              <a:rPr lang="en-US" sz="2400" dirty="0" err="1">
                <a:latin typeface="Times New Roman" panose="02020603050405020304" pitchFamily="18" charset="0"/>
                <a:cs typeface="Times New Roman" panose="02020603050405020304" pitchFamily="18" charset="0"/>
              </a:rPr>
              <a:t>Karveandhan</a:t>
            </a:r>
            <a:r>
              <a:rPr lang="en-US" sz="2400" dirty="0">
                <a:latin typeface="Times New Roman" panose="02020603050405020304" pitchFamily="18" charset="0"/>
                <a:cs typeface="Times New Roman" panose="02020603050405020304" pitchFamily="18" charset="0"/>
              </a:rPr>
              <a:t> P</a:t>
            </a:r>
          </a:p>
          <a:p>
            <a:pPr algn="just"/>
            <a:r>
              <a:rPr lang="en-US" sz="2400" dirty="0">
                <a:latin typeface="Times New Roman" panose="02020603050405020304" pitchFamily="18" charset="0"/>
                <a:cs typeface="Times New Roman" panose="02020603050405020304" pitchFamily="18" charset="0"/>
              </a:rPr>
              <a:t>17BEC0055 – Sachin K</a:t>
            </a:r>
          </a:p>
          <a:p>
            <a:pPr algn="just"/>
            <a:r>
              <a:rPr lang="en-US" sz="2400" dirty="0">
                <a:latin typeface="Times New Roman" panose="02020603050405020304" pitchFamily="18" charset="0"/>
                <a:cs typeface="Times New Roman" panose="02020603050405020304" pitchFamily="18" charset="0"/>
              </a:rPr>
              <a:t>17BEC0129  - K </a:t>
            </a:r>
            <a:r>
              <a:rPr lang="en-US" sz="2400" dirty="0" err="1">
                <a:latin typeface="Times New Roman" panose="02020603050405020304" pitchFamily="18" charset="0"/>
                <a:cs typeface="Times New Roman" panose="02020603050405020304" pitchFamily="18" charset="0"/>
              </a:rPr>
              <a:t>Shivaani</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Faculty GUIDE: Prof. </a:t>
            </a:r>
            <a:r>
              <a:rPr lang="en-US" sz="2400" dirty="0" err="1" smtClean="0">
                <a:latin typeface="Times New Roman" panose="02020603050405020304" pitchFamily="18" charset="0"/>
                <a:cs typeface="Times New Roman" panose="02020603050405020304" pitchFamily="18" charset="0"/>
              </a:rPr>
              <a:t>Sankar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Ganesh S</a:t>
            </a:r>
          </a:p>
          <a:p>
            <a:pPr algn="just"/>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xmlns="" val="3124929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rlin Sans FB Demi" panose="020E0802020502020306" pitchFamily="34" charset="0"/>
              </a:rPr>
              <a:t>Methodology-Phase 3 (</a:t>
            </a:r>
            <a:r>
              <a:rPr lang="en-IN" dirty="0" smtClean="0">
                <a:latin typeface="Berlin Sans FB Demi" panose="020E0802020502020306" pitchFamily="34" charset="0"/>
              </a:rPr>
              <a:t>Transliteration)</a:t>
            </a:r>
            <a:br>
              <a:rPr lang="en-IN" dirty="0" smtClean="0">
                <a:latin typeface="Berlin Sans FB Demi" panose="020E0802020502020306" pitchFamily="34" charset="0"/>
              </a:rPr>
            </a:br>
            <a:r>
              <a:rPr lang="en-IN" dirty="0" smtClean="0">
                <a:latin typeface="Berlin Sans FB Demi" panose="020E0802020502020306" pitchFamily="34" charset="0"/>
              </a:rPr>
              <a:t>Seq2Seq model with Attention mechanism</a:t>
            </a:r>
            <a:endParaRPr lang="en-IN" dirty="0"/>
          </a:p>
        </p:txBody>
      </p:sp>
      <p:sp>
        <p:nvSpPr>
          <p:cNvPr id="7" name="Content Placeholder 6"/>
          <p:cNvSpPr>
            <a:spLocks noGrp="1"/>
          </p:cNvSpPr>
          <p:nvPr>
            <p:ph idx="1"/>
          </p:nvPr>
        </p:nvSpPr>
        <p:spPr>
          <a:xfrm>
            <a:off x="576776" y="2321169"/>
            <a:ext cx="10986868" cy="4290646"/>
          </a:xfrm>
        </p:spPr>
        <p:txBody>
          <a:bodyPr>
            <a:normAutofit lnSpcReduction="10000"/>
          </a:bodyPr>
          <a:lstStyle/>
          <a:p>
            <a:r>
              <a:rPr lang="en-IN" sz="2000" b="1" dirty="0" smtClean="0">
                <a:latin typeface="Times New Roman" pitchFamily="18" charset="0"/>
                <a:cs typeface="Times New Roman" pitchFamily="18" charset="0"/>
              </a:rPr>
              <a:t>Encoder: </a:t>
            </a:r>
            <a:r>
              <a:rPr lang="en-IN" sz="2000" dirty="0" smtClean="0">
                <a:latin typeface="Times New Roman" pitchFamily="18" charset="0"/>
                <a:cs typeface="Times New Roman" pitchFamily="18" charset="0"/>
              </a:rPr>
              <a:t>It consists of a stack </a:t>
            </a:r>
            <a:r>
              <a:rPr lang="en-IN" sz="2000" dirty="0" smtClean="0">
                <a:latin typeface="Times New Roman" pitchFamily="18" charset="0"/>
                <a:cs typeface="Times New Roman" pitchFamily="18" charset="0"/>
              </a:rPr>
              <a:t>of several recurrent units (LSTM or GRU cells for better performance) where each accepts a single element of the input sequence, collects information for that element and propagates it forward</a:t>
            </a:r>
            <a:r>
              <a:rPr lang="en-IN" sz="2000" dirty="0" smtClean="0">
                <a:latin typeface="Times New Roman" pitchFamily="18" charset="0"/>
                <a:cs typeface="Times New Roman" pitchFamily="18" charset="0"/>
              </a:rPr>
              <a:t>.</a:t>
            </a:r>
          </a:p>
          <a:p>
            <a:r>
              <a:rPr lang="en-IN" sz="2000" b="1" dirty="0" smtClean="0">
                <a:latin typeface="Times New Roman" pitchFamily="18" charset="0"/>
                <a:cs typeface="Times New Roman" pitchFamily="18" charset="0"/>
              </a:rPr>
              <a:t>Attention layer: </a:t>
            </a:r>
            <a:r>
              <a:rPr lang="en-IN" sz="2000" dirty="0" smtClean="0">
                <a:latin typeface="Times New Roman" pitchFamily="18" charset="0"/>
                <a:cs typeface="Times New Roman" pitchFamily="18" charset="0"/>
              </a:rPr>
              <a:t>It consists of attention weights and context vector.</a:t>
            </a:r>
          </a:p>
          <a:p>
            <a:pPr>
              <a:buNone/>
            </a:pPr>
            <a:r>
              <a:rPr lang="en-IN" sz="2000" dirty="0" smtClean="0">
                <a:latin typeface="Times New Roman" pitchFamily="18" charset="0"/>
                <a:cs typeface="Times New Roman" pitchFamily="18" charset="0"/>
              </a:rPr>
              <a:t>             </a:t>
            </a:r>
            <a:r>
              <a:rPr lang="en-IN" sz="2000" b="1" dirty="0" smtClean="0">
                <a:latin typeface="Times New Roman" pitchFamily="18" charset="0"/>
                <a:cs typeface="Times New Roman" pitchFamily="18" charset="0"/>
              </a:rPr>
              <a:t>Attention weights: </a:t>
            </a:r>
            <a:r>
              <a:rPr lang="en-IN" sz="2000" dirty="0" smtClean="0">
                <a:latin typeface="Times New Roman" pitchFamily="18" charset="0"/>
                <a:cs typeface="Times New Roman" pitchFamily="18" charset="0"/>
              </a:rPr>
              <a:t>We apply a </a:t>
            </a:r>
            <a:r>
              <a:rPr lang="en-IN" sz="2000" dirty="0" err="1" smtClean="0">
                <a:latin typeface="Times New Roman" pitchFamily="18" charset="0"/>
                <a:cs typeface="Times New Roman" pitchFamily="18" charset="0"/>
              </a:rPr>
              <a:t>softmax</a:t>
            </a:r>
            <a:r>
              <a:rPr lang="en-IN" sz="2000" dirty="0" smtClean="0">
                <a:latin typeface="Times New Roman" pitchFamily="18" charset="0"/>
                <a:cs typeface="Times New Roman" pitchFamily="18" charset="0"/>
              </a:rPr>
              <a:t> activation </a:t>
            </a:r>
            <a:r>
              <a:rPr lang="en-IN" sz="2000" dirty="0" smtClean="0">
                <a:latin typeface="Times New Roman" pitchFamily="18" charset="0"/>
                <a:cs typeface="Times New Roman" pitchFamily="18" charset="0"/>
              </a:rPr>
              <a:t>function to obtain </a:t>
            </a:r>
            <a:r>
              <a:rPr lang="en-IN" sz="2000" dirty="0" smtClean="0">
                <a:latin typeface="Times New Roman" pitchFamily="18" charset="0"/>
                <a:cs typeface="Times New Roman" pitchFamily="18" charset="0"/>
              </a:rPr>
              <a:t>the attention weights</a:t>
            </a:r>
            <a:r>
              <a:rPr lang="en-IN" sz="2000" dirty="0" smtClean="0">
                <a:latin typeface="Times New Roman" pitchFamily="18" charset="0"/>
                <a:cs typeface="Times New Roman" pitchFamily="18" charset="0"/>
              </a:rPr>
              <a:t>.</a:t>
            </a:r>
            <a:r>
              <a:rPr lang="en-IN" sz="2000" dirty="0" smtClean="0">
                <a:latin typeface="Times New Roman" pitchFamily="18" charset="0"/>
                <a:cs typeface="Times New Roman" pitchFamily="18" charset="0"/>
              </a:rPr>
              <a:t> This will help to represent the weight of influence for each of the input sequence. Higher the attention weight of the input sequence, the higher will be its influence on predicting the target word</a:t>
            </a:r>
            <a:r>
              <a:rPr lang="en-IN" sz="2000" dirty="0" smtClean="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            </a:t>
            </a:r>
            <a:r>
              <a:rPr lang="en-IN" sz="2000" b="1" dirty="0" smtClean="0">
                <a:latin typeface="Times New Roman" pitchFamily="18" charset="0"/>
                <a:cs typeface="Times New Roman" pitchFamily="18" charset="0"/>
              </a:rPr>
              <a:t>Context vector: </a:t>
            </a:r>
            <a:r>
              <a:rPr lang="en-IN" sz="2000" dirty="0" smtClean="0">
                <a:latin typeface="Times New Roman" pitchFamily="18" charset="0"/>
                <a:cs typeface="Times New Roman" pitchFamily="18" charset="0"/>
              </a:rPr>
              <a:t>The context vector is used to compute the final output of the decoder. The context vector 𝒸ᵢ is the weighted sum of attention weights and the encoder hidden states (h₁, h₂, …,hₜₓ), which maps to the input sentence.</a:t>
            </a:r>
          </a:p>
          <a:p>
            <a:r>
              <a:rPr lang="en-IN" sz="2000" b="1" dirty="0" smtClean="0">
                <a:latin typeface="Times New Roman" pitchFamily="18" charset="0"/>
                <a:cs typeface="Times New Roman" pitchFamily="18" charset="0"/>
              </a:rPr>
              <a:t>Decoder: </a:t>
            </a:r>
            <a:r>
              <a:rPr lang="en-IN" sz="2000" dirty="0" smtClean="0">
                <a:latin typeface="Times New Roman" pitchFamily="18" charset="0"/>
                <a:cs typeface="Times New Roman" pitchFamily="18" charset="0"/>
              </a:rPr>
              <a:t>It consists of a stack </a:t>
            </a:r>
            <a:r>
              <a:rPr lang="en-IN" sz="2000" dirty="0" smtClean="0">
                <a:latin typeface="Times New Roman" pitchFamily="18" charset="0"/>
                <a:cs typeface="Times New Roman" pitchFamily="18" charset="0"/>
              </a:rPr>
              <a:t>of several recurrent units where each predicts an output </a:t>
            </a:r>
            <a:r>
              <a:rPr lang="en-IN" sz="2000" i="1" dirty="0" err="1" smtClean="0">
                <a:latin typeface="Times New Roman" pitchFamily="18" charset="0"/>
                <a:cs typeface="Times New Roman" pitchFamily="18" charset="0"/>
              </a:rPr>
              <a:t>y_t</a:t>
            </a:r>
            <a:r>
              <a:rPr lang="en-IN" sz="2000" dirty="0" smtClean="0">
                <a:latin typeface="Times New Roman" pitchFamily="18" charset="0"/>
                <a:cs typeface="Times New Roman" pitchFamily="18" charset="0"/>
              </a:rPr>
              <a:t> at a time step </a:t>
            </a:r>
            <a:r>
              <a:rPr lang="en-IN" sz="2000" i="1" dirty="0" smtClean="0">
                <a:latin typeface="Times New Roman" pitchFamily="18" charset="0"/>
                <a:cs typeface="Times New Roman" pitchFamily="18" charset="0"/>
              </a:rPr>
              <a:t>t</a:t>
            </a:r>
            <a:r>
              <a:rPr lang="en-IN" sz="2000" dirty="0" smtClean="0">
                <a:latin typeface="Times New Roman" pitchFamily="18" charset="0"/>
                <a:cs typeface="Times New Roman" pitchFamily="18" charset="0"/>
              </a:rPr>
              <a:t>.  Each </a:t>
            </a:r>
            <a:r>
              <a:rPr lang="en-IN" sz="2000" dirty="0" smtClean="0">
                <a:latin typeface="Times New Roman" pitchFamily="18" charset="0"/>
                <a:cs typeface="Times New Roman" pitchFamily="18" charset="0"/>
              </a:rPr>
              <a:t>recurrent unit accepts a hidden state from the previous unit and produces </a:t>
            </a:r>
            <a:r>
              <a:rPr lang="en-IN" sz="2000" dirty="0" smtClean="0">
                <a:latin typeface="Times New Roman" pitchFamily="18" charset="0"/>
                <a:cs typeface="Times New Roman" pitchFamily="18" charset="0"/>
              </a:rPr>
              <a:t>an </a:t>
            </a:r>
            <a:r>
              <a:rPr lang="en-IN" sz="2000" dirty="0" smtClean="0">
                <a:latin typeface="Times New Roman" pitchFamily="18" charset="0"/>
                <a:cs typeface="Times New Roman" pitchFamily="18" charset="0"/>
              </a:rPr>
              <a:t>output as well as its own hidden state.</a:t>
            </a:r>
          </a:p>
          <a:p>
            <a:endParaRPr lang="en-IN" b="1"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rlin Sans FB Demi" panose="020E0802020502020306" pitchFamily="34" charset="0"/>
              </a:rPr>
              <a:t>Methodology-Phase 3 (</a:t>
            </a:r>
            <a:r>
              <a:rPr lang="en-IN" dirty="0" smtClean="0">
                <a:latin typeface="Berlin Sans FB Demi" panose="020E0802020502020306" pitchFamily="34" charset="0"/>
              </a:rPr>
              <a:t>Transliteration)</a:t>
            </a:r>
            <a:br>
              <a:rPr lang="en-IN" dirty="0" smtClean="0">
                <a:latin typeface="Berlin Sans FB Demi" panose="020E0802020502020306" pitchFamily="34" charset="0"/>
              </a:rPr>
            </a:br>
            <a:r>
              <a:rPr lang="en-IN" dirty="0" smtClean="0">
                <a:latin typeface="Berlin Sans FB Demi" panose="020E0802020502020306" pitchFamily="34" charset="0"/>
              </a:rPr>
              <a:t>Seq2Seq model with Attention mechanism</a:t>
            </a:r>
            <a:r>
              <a:rPr lang="en-IN" dirty="0" smtClean="0">
                <a:latin typeface="Berlin Sans FB Demi" panose="020E0802020502020306" pitchFamily="34" charset="0"/>
              </a:rPr>
              <a:t/>
            </a:r>
            <a:br>
              <a:rPr lang="en-IN" dirty="0" smtClean="0">
                <a:latin typeface="Berlin Sans FB Demi" panose="020E0802020502020306" pitchFamily="34" charset="0"/>
              </a:rPr>
            </a:br>
            <a:endParaRPr lang="en-IN" dirty="0"/>
          </a:p>
        </p:txBody>
      </p:sp>
      <p:pic>
        <p:nvPicPr>
          <p:cNvPr id="2050" name="Picture 2"/>
          <p:cNvPicPr>
            <a:picLocks noGrp="1" noChangeAspect="1" noChangeArrowheads="1"/>
          </p:cNvPicPr>
          <p:nvPr>
            <p:ph sz="half" idx="2"/>
          </p:nvPr>
        </p:nvPicPr>
        <p:blipFill>
          <a:blip r:embed="rId2"/>
          <a:srcRect/>
          <a:stretch>
            <a:fillRect/>
          </a:stretch>
        </p:blipFill>
        <p:spPr bwMode="auto">
          <a:xfrm>
            <a:off x="505034" y="2422010"/>
            <a:ext cx="4951827" cy="3960065"/>
          </a:xfrm>
          <a:prstGeom prst="rect">
            <a:avLst/>
          </a:prstGeom>
          <a:noFill/>
          <a:ln w="9525">
            <a:noFill/>
            <a:miter lim="800000"/>
            <a:headEnd/>
            <a:tailEnd/>
          </a:ln>
          <a:effectLst/>
        </p:spPr>
      </p:pic>
      <p:pic>
        <p:nvPicPr>
          <p:cNvPr id="2051" name="Picture 3"/>
          <p:cNvPicPr>
            <a:picLocks noGrp="1" noChangeAspect="1" noChangeArrowheads="1"/>
          </p:cNvPicPr>
          <p:nvPr>
            <p:ph sz="quarter" idx="4"/>
          </p:nvPr>
        </p:nvPicPr>
        <p:blipFill>
          <a:blip r:embed="rId3"/>
          <a:srcRect/>
          <a:stretch>
            <a:fillRect/>
          </a:stretch>
        </p:blipFill>
        <p:spPr bwMode="auto">
          <a:xfrm>
            <a:off x="5456861" y="2422010"/>
            <a:ext cx="6261527" cy="237507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711483" y="5008099"/>
            <a:ext cx="6006905" cy="112541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4C5B-C364-774C-BF36-03EDB4D6E769}"/>
              </a:ext>
            </a:extLst>
          </p:cNvPr>
          <p:cNvSpPr>
            <a:spLocks noGrp="1"/>
          </p:cNvSpPr>
          <p:nvPr>
            <p:ph type="title"/>
          </p:nvPr>
        </p:nvSpPr>
        <p:spPr>
          <a:xfrm>
            <a:off x="1187076" y="973668"/>
            <a:ext cx="8761413" cy="706964"/>
          </a:xfrm>
        </p:spPr>
        <p:txBody>
          <a:bodyPr/>
          <a:lstStyle/>
          <a:p>
            <a:r>
              <a:rPr lang="en-US" dirty="0">
                <a:latin typeface="Berlin Sans FB Demi" panose="020E0802020502020306" pitchFamily="34" charset="0"/>
              </a:rPr>
              <a:t>Results – Using Yolo</a:t>
            </a:r>
          </a:p>
        </p:txBody>
      </p:sp>
      <p:pic>
        <p:nvPicPr>
          <p:cNvPr id="5" name="Content Placeholder 4">
            <a:extLst>
              <a:ext uri="{FF2B5EF4-FFF2-40B4-BE49-F238E27FC236}">
                <a16:creationId xmlns:a16="http://schemas.microsoft.com/office/drawing/2014/main" xmlns="" id="{65BD0B41-4BEE-F740-B40A-2C996DAD0992}"/>
              </a:ext>
            </a:extLst>
          </p:cNvPr>
          <p:cNvPicPr>
            <a:picLocks noGrp="1" noChangeAspect="1"/>
          </p:cNvPicPr>
          <p:nvPr>
            <p:ph idx="1"/>
          </p:nvPr>
        </p:nvPicPr>
        <p:blipFill>
          <a:blip r:embed="rId2"/>
          <a:stretch>
            <a:fillRect/>
          </a:stretch>
        </p:blipFill>
        <p:spPr>
          <a:xfrm>
            <a:off x="212650" y="2305787"/>
            <a:ext cx="3932509" cy="4137541"/>
          </a:xfrm>
        </p:spPr>
      </p:pic>
      <p:pic>
        <p:nvPicPr>
          <p:cNvPr id="7" name="Picture 6">
            <a:extLst>
              <a:ext uri="{FF2B5EF4-FFF2-40B4-BE49-F238E27FC236}">
                <a16:creationId xmlns:a16="http://schemas.microsoft.com/office/drawing/2014/main" xmlns="" id="{2A1A6306-F38E-D040-90CE-D538FE6E69EF}"/>
              </a:ext>
            </a:extLst>
          </p:cNvPr>
          <p:cNvPicPr>
            <a:picLocks noChangeAspect="1"/>
          </p:cNvPicPr>
          <p:nvPr/>
        </p:nvPicPr>
        <p:blipFill>
          <a:blip r:embed="rId3"/>
          <a:stretch>
            <a:fillRect/>
          </a:stretch>
        </p:blipFill>
        <p:spPr>
          <a:xfrm>
            <a:off x="4145160" y="2305787"/>
            <a:ext cx="4047202" cy="4137541"/>
          </a:xfrm>
          <a:prstGeom prst="rect">
            <a:avLst/>
          </a:prstGeom>
        </p:spPr>
      </p:pic>
      <p:pic>
        <p:nvPicPr>
          <p:cNvPr id="9" name="Picture 8">
            <a:extLst>
              <a:ext uri="{FF2B5EF4-FFF2-40B4-BE49-F238E27FC236}">
                <a16:creationId xmlns:a16="http://schemas.microsoft.com/office/drawing/2014/main" xmlns="" id="{D1574154-7281-8845-9E9E-6E81C7751173}"/>
              </a:ext>
            </a:extLst>
          </p:cNvPr>
          <p:cNvPicPr>
            <a:picLocks noChangeAspect="1"/>
          </p:cNvPicPr>
          <p:nvPr/>
        </p:nvPicPr>
        <p:blipFill>
          <a:blip r:embed="rId4"/>
          <a:stretch>
            <a:fillRect/>
          </a:stretch>
        </p:blipFill>
        <p:spPr>
          <a:xfrm>
            <a:off x="8151439" y="2305787"/>
            <a:ext cx="3799556" cy="4148632"/>
          </a:xfrm>
          <a:prstGeom prst="rect">
            <a:avLst/>
          </a:prstGeom>
        </p:spPr>
      </p:pic>
    </p:spTree>
    <p:extLst>
      <p:ext uri="{BB962C8B-B14F-4D97-AF65-F5344CB8AC3E}">
        <p14:creationId xmlns:p14="http://schemas.microsoft.com/office/powerpoint/2010/main" xmlns="" val="212189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4C5B-C364-774C-BF36-03EDB4D6E769}"/>
              </a:ext>
            </a:extLst>
          </p:cNvPr>
          <p:cNvSpPr>
            <a:spLocks noGrp="1"/>
          </p:cNvSpPr>
          <p:nvPr>
            <p:ph type="title"/>
          </p:nvPr>
        </p:nvSpPr>
        <p:spPr>
          <a:xfrm>
            <a:off x="1187076" y="973668"/>
            <a:ext cx="8761413" cy="706964"/>
          </a:xfrm>
        </p:spPr>
        <p:txBody>
          <a:bodyPr/>
          <a:lstStyle/>
          <a:p>
            <a:r>
              <a:rPr lang="en-US" dirty="0">
                <a:latin typeface="Berlin Sans FB Demi" panose="020E0802020502020306" pitchFamily="34" charset="0"/>
              </a:rPr>
              <a:t>Results – Using EAST and </a:t>
            </a:r>
            <a:r>
              <a:rPr lang="en-US" dirty="0" err="1">
                <a:latin typeface="Berlin Sans FB Demi" panose="020E0802020502020306" pitchFamily="34" charset="0"/>
              </a:rPr>
              <a:t>PyTesseract</a:t>
            </a:r>
            <a:endParaRPr lang="en-US" dirty="0">
              <a:latin typeface="Berlin Sans FB Demi" panose="020E0802020502020306" pitchFamily="34" charset="0"/>
            </a:endParaRPr>
          </a:p>
        </p:txBody>
      </p:sp>
      <p:pic>
        <p:nvPicPr>
          <p:cNvPr id="8" name="Content Placeholder 7">
            <a:extLst>
              <a:ext uri="{FF2B5EF4-FFF2-40B4-BE49-F238E27FC236}">
                <a16:creationId xmlns:a16="http://schemas.microsoft.com/office/drawing/2014/main" xmlns="" id="{758A9FF5-6934-E045-A45D-F15B5042E909}"/>
              </a:ext>
            </a:extLst>
          </p:cNvPr>
          <p:cNvPicPr>
            <a:picLocks noGrp="1" noChangeAspect="1"/>
          </p:cNvPicPr>
          <p:nvPr>
            <p:ph idx="1"/>
          </p:nvPr>
        </p:nvPicPr>
        <p:blipFill>
          <a:blip r:embed="rId2"/>
          <a:stretch>
            <a:fillRect/>
          </a:stretch>
        </p:blipFill>
        <p:spPr>
          <a:xfrm>
            <a:off x="2521631" y="2480326"/>
            <a:ext cx="6984001" cy="3473907"/>
          </a:xfrm>
        </p:spPr>
      </p:pic>
    </p:spTree>
    <p:extLst>
      <p:ext uri="{BB962C8B-B14F-4D97-AF65-F5344CB8AC3E}">
        <p14:creationId xmlns:p14="http://schemas.microsoft.com/office/powerpoint/2010/main" xmlns="" val="213094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4C5B-C364-774C-BF36-03EDB4D6E769}"/>
              </a:ext>
            </a:extLst>
          </p:cNvPr>
          <p:cNvSpPr>
            <a:spLocks noGrp="1"/>
          </p:cNvSpPr>
          <p:nvPr>
            <p:ph type="title"/>
          </p:nvPr>
        </p:nvSpPr>
        <p:spPr>
          <a:xfrm>
            <a:off x="1187076" y="973668"/>
            <a:ext cx="8761413" cy="706964"/>
          </a:xfrm>
        </p:spPr>
        <p:txBody>
          <a:bodyPr/>
          <a:lstStyle/>
          <a:p>
            <a:r>
              <a:rPr lang="en-US" dirty="0">
                <a:latin typeface="Berlin Sans FB Demi" panose="020E0802020502020306" pitchFamily="34" charset="0"/>
              </a:rPr>
              <a:t>Results – Using </a:t>
            </a:r>
            <a:r>
              <a:rPr lang="en-US" dirty="0" err="1">
                <a:latin typeface="Berlin Sans FB Demi" panose="020E0802020502020306" pitchFamily="34" charset="0"/>
              </a:rPr>
              <a:t>EasyOCR</a:t>
            </a:r>
            <a:endParaRPr lang="en-US" dirty="0">
              <a:latin typeface="Berlin Sans FB Demi" panose="020E0802020502020306" pitchFamily="34" charset="0"/>
            </a:endParaRPr>
          </a:p>
        </p:txBody>
      </p:sp>
      <p:pic>
        <p:nvPicPr>
          <p:cNvPr id="8" name="Content Placeholder 7">
            <a:extLst>
              <a:ext uri="{FF2B5EF4-FFF2-40B4-BE49-F238E27FC236}">
                <a16:creationId xmlns:a16="http://schemas.microsoft.com/office/drawing/2014/main" xmlns="" id="{E74E23C8-D5D9-BD43-AE19-EB5B434AE566}"/>
              </a:ext>
            </a:extLst>
          </p:cNvPr>
          <p:cNvPicPr>
            <a:picLocks noGrp="1" noChangeAspect="1"/>
          </p:cNvPicPr>
          <p:nvPr>
            <p:ph idx="1"/>
          </p:nvPr>
        </p:nvPicPr>
        <p:blipFill>
          <a:blip r:embed="rId2"/>
          <a:stretch>
            <a:fillRect/>
          </a:stretch>
        </p:blipFill>
        <p:spPr>
          <a:xfrm>
            <a:off x="475898" y="2225600"/>
            <a:ext cx="5648455" cy="3934068"/>
          </a:xfrm>
        </p:spPr>
      </p:pic>
      <p:pic>
        <p:nvPicPr>
          <p:cNvPr id="11" name="Picture 10">
            <a:extLst>
              <a:ext uri="{FF2B5EF4-FFF2-40B4-BE49-F238E27FC236}">
                <a16:creationId xmlns:a16="http://schemas.microsoft.com/office/drawing/2014/main" xmlns="" id="{1537A9D2-80CA-A548-B1D4-17563AC3A48F}"/>
              </a:ext>
            </a:extLst>
          </p:cNvPr>
          <p:cNvPicPr>
            <a:picLocks noChangeAspect="1"/>
          </p:cNvPicPr>
          <p:nvPr/>
        </p:nvPicPr>
        <p:blipFill>
          <a:blip r:embed="rId3"/>
          <a:stretch>
            <a:fillRect/>
          </a:stretch>
        </p:blipFill>
        <p:spPr>
          <a:xfrm>
            <a:off x="6124353" y="2233167"/>
            <a:ext cx="5635256" cy="3926501"/>
          </a:xfrm>
          <a:prstGeom prst="rect">
            <a:avLst/>
          </a:prstGeom>
        </p:spPr>
      </p:pic>
      <p:pic>
        <p:nvPicPr>
          <p:cNvPr id="13" name="Picture 12">
            <a:extLst>
              <a:ext uri="{FF2B5EF4-FFF2-40B4-BE49-F238E27FC236}">
                <a16:creationId xmlns:a16="http://schemas.microsoft.com/office/drawing/2014/main" xmlns="" id="{5CDE8E27-09EA-FF4E-9F83-952879907FE2}"/>
              </a:ext>
            </a:extLst>
          </p:cNvPr>
          <p:cNvPicPr>
            <a:picLocks noChangeAspect="1"/>
          </p:cNvPicPr>
          <p:nvPr/>
        </p:nvPicPr>
        <p:blipFill>
          <a:blip r:embed="rId4"/>
          <a:stretch>
            <a:fillRect/>
          </a:stretch>
        </p:blipFill>
        <p:spPr>
          <a:xfrm>
            <a:off x="487782" y="6209336"/>
            <a:ext cx="5080000" cy="495300"/>
          </a:xfrm>
          <a:prstGeom prst="rect">
            <a:avLst/>
          </a:prstGeom>
        </p:spPr>
      </p:pic>
      <p:pic>
        <p:nvPicPr>
          <p:cNvPr id="15" name="Picture 14">
            <a:extLst>
              <a:ext uri="{FF2B5EF4-FFF2-40B4-BE49-F238E27FC236}">
                <a16:creationId xmlns:a16="http://schemas.microsoft.com/office/drawing/2014/main" xmlns="" id="{CF73E305-6D84-ED4C-9481-FB29C7262D42}"/>
              </a:ext>
            </a:extLst>
          </p:cNvPr>
          <p:cNvPicPr>
            <a:picLocks noChangeAspect="1"/>
          </p:cNvPicPr>
          <p:nvPr/>
        </p:nvPicPr>
        <p:blipFill>
          <a:blip r:embed="rId5"/>
          <a:stretch>
            <a:fillRect/>
          </a:stretch>
        </p:blipFill>
        <p:spPr>
          <a:xfrm>
            <a:off x="6184309" y="6242303"/>
            <a:ext cx="5575300" cy="469900"/>
          </a:xfrm>
          <a:prstGeom prst="rect">
            <a:avLst/>
          </a:prstGeom>
        </p:spPr>
      </p:pic>
    </p:spTree>
    <p:extLst>
      <p:ext uri="{BB962C8B-B14F-4D97-AF65-F5344CB8AC3E}">
        <p14:creationId xmlns:p14="http://schemas.microsoft.com/office/powerpoint/2010/main" xmlns="" val="3951493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rlin Sans FB Demi" panose="020E0802020502020306" pitchFamily="34" charset="0"/>
              </a:rPr>
              <a:t>Results – </a:t>
            </a:r>
            <a:r>
              <a:rPr lang="en-US" dirty="0" smtClean="0">
                <a:latin typeface="Berlin Sans FB Demi" panose="020E0802020502020306" pitchFamily="34" charset="0"/>
              </a:rPr>
              <a:t>Using Seq2Seq model with </a:t>
            </a:r>
            <a:br>
              <a:rPr lang="en-US" dirty="0" smtClean="0">
                <a:latin typeface="Berlin Sans FB Demi" panose="020E0802020502020306" pitchFamily="34" charset="0"/>
              </a:rPr>
            </a:br>
            <a:r>
              <a:rPr lang="en-US" dirty="0" smtClean="0">
                <a:latin typeface="Berlin Sans FB Demi" panose="020E0802020502020306" pitchFamily="34" charset="0"/>
              </a:rPr>
              <a:t>Attention mechanism</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872196" y="2738767"/>
            <a:ext cx="4879533" cy="1062721"/>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26413" y="4102405"/>
            <a:ext cx="4529797" cy="785513"/>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6617436" y="5120640"/>
            <a:ext cx="4793164" cy="74148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4C5B-C364-774C-BF36-03EDB4D6E769}"/>
              </a:ext>
            </a:extLst>
          </p:cNvPr>
          <p:cNvSpPr>
            <a:spLocks noGrp="1"/>
          </p:cNvSpPr>
          <p:nvPr>
            <p:ph type="title"/>
          </p:nvPr>
        </p:nvSpPr>
        <p:spPr>
          <a:xfrm>
            <a:off x="1187076" y="973668"/>
            <a:ext cx="8761413" cy="706964"/>
          </a:xfrm>
        </p:spPr>
        <p:txBody>
          <a:bodyPr/>
          <a:lstStyle/>
          <a:p>
            <a:r>
              <a:rPr lang="en-US" dirty="0">
                <a:latin typeface="Berlin Sans FB Demi" panose="020E0802020502020306" pitchFamily="34" charset="0"/>
              </a:rPr>
              <a:t>Conclusions</a:t>
            </a:r>
          </a:p>
        </p:txBody>
      </p:sp>
      <p:sp>
        <p:nvSpPr>
          <p:cNvPr id="4" name="Content Placeholder 3">
            <a:extLst>
              <a:ext uri="{FF2B5EF4-FFF2-40B4-BE49-F238E27FC236}">
                <a16:creationId xmlns:a16="http://schemas.microsoft.com/office/drawing/2014/main" xmlns="" id="{333A030C-7857-6F45-AB09-CD2CDE68785D}"/>
              </a:ext>
            </a:extLst>
          </p:cNvPr>
          <p:cNvSpPr>
            <a:spLocks noGrp="1"/>
          </p:cNvSpPr>
          <p:nvPr>
            <p:ph idx="1"/>
          </p:nvPr>
        </p:nvSpPr>
        <p:spPr/>
        <p:txBody>
          <a:bodyPr/>
          <a:lstStyle/>
          <a:p>
            <a:r>
              <a:rPr lang="en-US" dirty="0"/>
              <a:t>Using the YOLO Algorithm we are able to classify the language presented in the signboard and this reduces the complexity in transliteration by not processing dictionary for all languages.</a:t>
            </a:r>
          </a:p>
          <a:p>
            <a:r>
              <a:rPr lang="en-US" dirty="0"/>
              <a:t>This detection is also performed using EAST algorithm along with Detection of the characters in the image.</a:t>
            </a:r>
          </a:p>
          <a:p>
            <a:r>
              <a:rPr lang="en-US" dirty="0"/>
              <a:t>Further </a:t>
            </a:r>
            <a:r>
              <a:rPr lang="en-US" dirty="0" err="1">
                <a:cs typeface="Times New Roman" panose="02020603050405020304" pitchFamily="18" charset="0"/>
              </a:rPr>
              <a:t>PyTesseract</a:t>
            </a:r>
            <a:r>
              <a:rPr lang="en-US" dirty="0">
                <a:cs typeface="Times New Roman" panose="02020603050405020304" pitchFamily="18" charset="0"/>
              </a:rPr>
              <a:t> and Easy OCR is used for retrieval of the text from the presented image after classification of it’s language.</a:t>
            </a:r>
          </a:p>
          <a:p>
            <a:r>
              <a:rPr lang="en-US" dirty="0">
                <a:cs typeface="Times New Roman" panose="02020603050405020304" pitchFamily="18" charset="0"/>
              </a:rPr>
              <a:t>After this, Transliteration of this text to the desired language is to be performed.</a:t>
            </a:r>
          </a:p>
        </p:txBody>
      </p:sp>
    </p:spTree>
    <p:extLst>
      <p:ext uri="{BB962C8B-B14F-4D97-AF65-F5344CB8AC3E}">
        <p14:creationId xmlns:p14="http://schemas.microsoft.com/office/powerpoint/2010/main" xmlns="" val="3884107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A820F3-14F7-6D46-AE92-8FD5C42106C7}"/>
              </a:ext>
            </a:extLst>
          </p:cNvPr>
          <p:cNvSpPr>
            <a:spLocks noGrp="1"/>
          </p:cNvSpPr>
          <p:nvPr>
            <p:ph type="title"/>
          </p:nvPr>
        </p:nvSpPr>
        <p:spPr/>
        <p:txBody>
          <a:bodyPr/>
          <a:lstStyle/>
          <a:p>
            <a:r>
              <a:rPr lang="en-US" dirty="0">
                <a:latin typeface="Berlin Sans FB Demi" panose="020E0802020502020306" pitchFamily="34" charset="0"/>
              </a:rPr>
              <a:t>Scope for improvement</a:t>
            </a:r>
          </a:p>
        </p:txBody>
      </p:sp>
      <p:sp>
        <p:nvSpPr>
          <p:cNvPr id="3" name="Content Placeholder 2">
            <a:extLst>
              <a:ext uri="{FF2B5EF4-FFF2-40B4-BE49-F238E27FC236}">
                <a16:creationId xmlns:a16="http://schemas.microsoft.com/office/drawing/2014/main" xmlns="" id="{DD97495B-94FC-3E44-B0B9-A57335E28491}"/>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This project predominantly involves Hindi and English languages. This can be further extended to multiple languages when there are proper datasets available. Whenever proper datasets are made available, the model can be trained and developed with those languages in order to serve other native speakers.</a:t>
            </a:r>
          </a:p>
          <a:p>
            <a:r>
              <a:rPr lang="en-US" sz="2000" dirty="0">
                <a:latin typeface="Times New Roman" panose="02020603050405020304" pitchFamily="18" charset="0"/>
                <a:cs typeface="Times New Roman" panose="02020603050405020304" pitchFamily="18" charset="0"/>
              </a:rPr>
              <a:t>To reach all the citizens this project can be developed into a Mobile Application which is user friendly and available in all languages. This increases the usability to a broader range of people over the country</a:t>
            </a:r>
            <a:r>
              <a:rPr lang="en-US" sz="2000" dirty="0"/>
              <a:t>.</a:t>
            </a:r>
          </a:p>
        </p:txBody>
      </p:sp>
    </p:spTree>
    <p:extLst>
      <p:ext uri="{BB962C8B-B14F-4D97-AF65-F5344CB8AC3E}">
        <p14:creationId xmlns:p14="http://schemas.microsoft.com/office/powerpoint/2010/main" xmlns="" val="3981483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F2A8E-1D69-2C40-A09D-A96BEB3177CF}"/>
              </a:ext>
            </a:extLst>
          </p:cNvPr>
          <p:cNvSpPr>
            <a:spLocks noGrp="1"/>
          </p:cNvSpPr>
          <p:nvPr>
            <p:ph type="title"/>
          </p:nvPr>
        </p:nvSpPr>
        <p:spPr/>
        <p:txBody>
          <a:bodyPr/>
          <a:lstStyle/>
          <a:p>
            <a:r>
              <a:rPr lang="en-US" dirty="0">
                <a:latin typeface="Berlin Sans FB Demi" panose="020E0802020502020306" pitchFamily="34" charset="0"/>
              </a:rPr>
              <a:t>Literature review</a:t>
            </a:r>
          </a:p>
        </p:txBody>
      </p:sp>
      <p:sp>
        <p:nvSpPr>
          <p:cNvPr id="3" name="Content Placeholder 2">
            <a:extLst>
              <a:ext uri="{FF2B5EF4-FFF2-40B4-BE49-F238E27FC236}">
                <a16:creationId xmlns:a16="http://schemas.microsoft.com/office/drawing/2014/main" xmlns="" id="{B55976CD-33D5-0742-829C-A0D58907540A}"/>
              </a:ext>
            </a:extLst>
          </p:cNvPr>
          <p:cNvSpPr>
            <a:spLocks noGrp="1"/>
          </p:cNvSpPr>
          <p:nvPr>
            <p:ph idx="1"/>
          </p:nvPr>
        </p:nvSpPr>
        <p:spPr>
          <a:xfrm>
            <a:off x="685801" y="2353083"/>
            <a:ext cx="10353906" cy="4169523"/>
          </a:xfrm>
        </p:spPr>
        <p:txBody>
          <a:bodyPr>
            <a:normAutofit fontScale="92500" lnSpcReduction="10000"/>
          </a:bodyPr>
          <a:lstStyle/>
          <a:p>
            <a:r>
              <a:rPr lang="en-IN" sz="2000" dirty="0">
                <a:latin typeface="Times New Roman" panose="02020603050405020304" pitchFamily="18" charset="0"/>
                <a:cs typeface="Times New Roman" panose="02020603050405020304" pitchFamily="18" charset="0"/>
              </a:rPr>
              <a:t>Computer vision has been tremendously transformed and reshaped. As an important research area in computer vision, scene text detection and recognition has been inevitably influenced by this wave of revolution, consequentially entering the era of deep learning. The survey in [1] aims at summarizing and analysing the major changes and significant progresses of scene text detection and recognition in the deep learning era. In this article, new insights and ideas, recent techniques, benchmarks and future trends of text detection and recognition are discussed. </a:t>
            </a:r>
          </a:p>
          <a:p>
            <a:r>
              <a:rPr lang="en-IN" sz="2000" dirty="0">
                <a:latin typeface="Times New Roman" panose="02020603050405020304" pitchFamily="18" charset="0"/>
                <a:cs typeface="Times New Roman" panose="02020603050405020304" pitchFamily="18" charset="0"/>
              </a:rPr>
              <a:t>In [2], an approach based on colour channel selection for text recognition from scene images and video frames is proposed. In this, a colour channel is automatically selected and then selected colour channel is considered for text recognition. From each sliding window of a colour channel, the colour-channel selection approach analyses the image properties from the sliding window and then a multi-label Support Vector Machine classifier is applied to select the colour channel that will provide the best recognition results in the sliding window. This colour channel selection for each sliding window has been found to be more fruitful than considering a single colour channel for the whole word image.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1215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F2A8E-1D69-2C40-A09D-A96BEB3177CF}"/>
              </a:ext>
            </a:extLst>
          </p:cNvPr>
          <p:cNvSpPr>
            <a:spLocks noGrp="1"/>
          </p:cNvSpPr>
          <p:nvPr>
            <p:ph type="title"/>
          </p:nvPr>
        </p:nvSpPr>
        <p:spPr/>
        <p:txBody>
          <a:bodyPr/>
          <a:lstStyle/>
          <a:p>
            <a:r>
              <a:rPr lang="en-US" dirty="0">
                <a:latin typeface="Berlin Sans FB Demi" panose="020E0802020502020306" pitchFamily="34" charset="0"/>
              </a:rPr>
              <a:t>Literature review</a:t>
            </a:r>
          </a:p>
        </p:txBody>
      </p:sp>
      <p:sp>
        <p:nvSpPr>
          <p:cNvPr id="3" name="Content Placeholder 2">
            <a:extLst>
              <a:ext uri="{FF2B5EF4-FFF2-40B4-BE49-F238E27FC236}">
                <a16:creationId xmlns:a16="http://schemas.microsoft.com/office/drawing/2014/main" xmlns="" id="{B55976CD-33D5-0742-829C-A0D58907540A}"/>
              </a:ext>
            </a:extLst>
          </p:cNvPr>
          <p:cNvSpPr>
            <a:spLocks noGrp="1"/>
          </p:cNvSpPr>
          <p:nvPr>
            <p:ph idx="1"/>
          </p:nvPr>
        </p:nvSpPr>
        <p:spPr>
          <a:xfrm>
            <a:off x="685801" y="2409353"/>
            <a:ext cx="10131425" cy="3946499"/>
          </a:xfrm>
        </p:spPr>
        <p:txBody>
          <a:bodyPr>
            <a:noAutofit/>
          </a:bodyPr>
          <a:lstStyle/>
          <a:p>
            <a:r>
              <a:rPr lang="en-IN" sz="1900" dirty="0">
                <a:latin typeface="Times New Roman" panose="02020603050405020304" pitchFamily="18" charset="0"/>
                <a:cs typeface="Times New Roman" panose="02020603050405020304" pitchFamily="18" charset="0"/>
              </a:rPr>
              <a:t>The proposed model in [3] localizes text regions in a given scene image and provides text transcription as a sequence of characters for all regions with text. The model is jointly optimized for both text localization and recognition in an end-to-end training framework. This method achieves state-of-the-art accuracy in the end-to-end text recognition on standard datasets and is faster than other competing methods </a:t>
            </a:r>
          </a:p>
          <a:p>
            <a:r>
              <a:rPr lang="en-IN" sz="1900" dirty="0">
                <a:latin typeface="Times New Roman" panose="02020603050405020304" pitchFamily="18" charset="0"/>
                <a:cs typeface="Times New Roman" panose="02020603050405020304" pitchFamily="18" charset="0"/>
              </a:rPr>
              <a:t>In [4], a novel method for machine transliteration is proposed based on Deep Belief Networks, which despite not having competitive results can be an important additional cue for system combination setups. Common approaches use finite state machines or other methods similar to conventional machine translation. Instead of using conventional NLP techniques, the approach presented in this builds on a technique which is shown to work well for other machine learning problems. It is shown that deep belief networks have certain properties which are very suitable for transliteration and translation of text.</a:t>
            </a:r>
          </a:p>
        </p:txBody>
      </p:sp>
    </p:spTree>
    <p:extLst>
      <p:ext uri="{BB962C8B-B14F-4D97-AF65-F5344CB8AC3E}">
        <p14:creationId xmlns:p14="http://schemas.microsoft.com/office/powerpoint/2010/main" xmlns="" val="335513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F07EBF-FF55-AA40-9E08-CF1B2D3C25A0}"/>
              </a:ext>
            </a:extLst>
          </p:cNvPr>
          <p:cNvSpPr>
            <a:spLocks noGrp="1"/>
          </p:cNvSpPr>
          <p:nvPr>
            <p:ph type="title"/>
          </p:nvPr>
        </p:nvSpPr>
        <p:spPr/>
        <p:txBody>
          <a:bodyPr/>
          <a:lstStyle/>
          <a:p>
            <a:r>
              <a:rPr lang="en-US" dirty="0">
                <a:latin typeface="Berlin Sans FB Demi" panose="020E0802020502020306" pitchFamily="34" charset="0"/>
              </a:rPr>
              <a:t>Current status and Motivation</a:t>
            </a:r>
          </a:p>
        </p:txBody>
      </p:sp>
      <p:sp>
        <p:nvSpPr>
          <p:cNvPr id="3" name="Content Placeholder 2">
            <a:extLst>
              <a:ext uri="{FF2B5EF4-FFF2-40B4-BE49-F238E27FC236}">
                <a16:creationId xmlns:a16="http://schemas.microsoft.com/office/drawing/2014/main" xmlns="" id="{EE91AA25-1785-4F4F-BA1D-FA5C108DEBA7}"/>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India has 22 constitutionally recognized languages written in 13 different scripts. An average traveler, on a business or pleasure trip, often gets confused by the various signboards written in an unfamiliar language in a new region. This often spoils the experience of visiting a new place and the traveler goes back with not-so-fond memories. This often leads to language tussles wherein people of region A may feel that people of region B are not considerate enough to display signboards in their language and vice versa.</a:t>
            </a:r>
          </a:p>
          <a:p>
            <a:r>
              <a:rPr lang="en-US" dirty="0">
                <a:latin typeface="Times New Roman" panose="02020603050405020304" pitchFamily="18" charset="0"/>
                <a:cs typeface="Times New Roman" panose="02020603050405020304" pitchFamily="18" charset="0"/>
              </a:rPr>
              <a:t>To begin with, we are working on Hindi and English as the primary languages. This is also because of lack of data sets for other regional languages.</a:t>
            </a:r>
          </a:p>
        </p:txBody>
      </p:sp>
    </p:spTree>
    <p:extLst>
      <p:ext uri="{BB962C8B-B14F-4D97-AF65-F5344CB8AC3E}">
        <p14:creationId xmlns:p14="http://schemas.microsoft.com/office/powerpoint/2010/main" xmlns="" val="292960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92A7A3-DFB5-5E40-B619-D944C16261BE}"/>
              </a:ext>
            </a:extLst>
          </p:cNvPr>
          <p:cNvSpPr>
            <a:spLocks noGrp="1"/>
          </p:cNvSpPr>
          <p:nvPr>
            <p:ph type="title"/>
          </p:nvPr>
        </p:nvSpPr>
        <p:spPr>
          <a:xfrm>
            <a:off x="986142" y="973668"/>
            <a:ext cx="8761413" cy="706964"/>
          </a:xfrm>
        </p:spPr>
        <p:txBody>
          <a:bodyPr/>
          <a:lstStyle/>
          <a:p>
            <a:r>
              <a:rPr lang="en-US" dirty="0">
                <a:latin typeface="Berlin Sans FB Demi" panose="020E0802020502020306" pitchFamily="34" charset="0"/>
              </a:rPr>
              <a:t>Literature review</a:t>
            </a:r>
          </a:p>
        </p:txBody>
      </p:sp>
      <p:sp>
        <p:nvSpPr>
          <p:cNvPr id="3" name="Content Placeholder 2">
            <a:extLst>
              <a:ext uri="{FF2B5EF4-FFF2-40B4-BE49-F238E27FC236}">
                <a16:creationId xmlns:a16="http://schemas.microsoft.com/office/drawing/2014/main" xmlns="" id="{A35A732A-8791-314C-9FED-470F95A6FE38}"/>
              </a:ext>
            </a:extLst>
          </p:cNvPr>
          <p:cNvSpPr>
            <a:spLocks noGrp="1"/>
          </p:cNvSpPr>
          <p:nvPr>
            <p:ph idx="1"/>
          </p:nvPr>
        </p:nvSpPr>
        <p:spPr>
          <a:xfrm>
            <a:off x="636587" y="2578165"/>
            <a:ext cx="10331604" cy="4124918"/>
          </a:xfrm>
        </p:spPr>
        <p:txBody>
          <a:bodyPr>
            <a:normAutofit fontScale="70000" lnSpcReduction="20000"/>
          </a:bodyPr>
          <a:lstStyle/>
          <a:p>
            <a:r>
              <a:rPr lang="en-IN" sz="2700" dirty="0">
                <a:latin typeface="Times New Roman" panose="02020603050405020304" pitchFamily="18" charset="0"/>
                <a:cs typeface="Times New Roman" panose="02020603050405020304" pitchFamily="18" charset="0"/>
              </a:rPr>
              <a:t>In  [5] work, we present GNMT, Google’s Neural Machine Translation system, which attempts to address many of these issues. To improve handling of rare words, we divide words into a limited set of common sub-word units (“word pieces”) for both input and output. This method provides a good balance between the flexibility of “character”-delimited models and the efficiency of “word”-delimited models, naturally handles translation of rare words, and ultimately improves the overall accuracy of the system. To improve parallelism and therefore decrease training time, our attention mechanism connects the bottom layer of the decoder to the top layer of the encoder. To accelerate the final translation speed, we employ low-precision arithmetic during inference computations.</a:t>
            </a:r>
          </a:p>
          <a:p>
            <a:endParaRPr lang="en-IN" sz="2700" dirty="0">
              <a:latin typeface="Times New Roman" panose="02020603050405020304" pitchFamily="18" charset="0"/>
              <a:cs typeface="Times New Roman" panose="02020603050405020304" pitchFamily="18" charset="0"/>
            </a:endParaRPr>
          </a:p>
          <a:p>
            <a:r>
              <a:rPr lang="en-IN" sz="2700" dirty="0">
                <a:latin typeface="Times New Roman" panose="02020603050405020304" pitchFamily="18" charset="0"/>
                <a:cs typeface="Times New Roman" panose="02020603050405020304" pitchFamily="18" charset="0"/>
              </a:rPr>
              <a:t>In [6] work, we propose a simple yet powerful pipeline that yields fast and accurate text detection in natural scenes. The pipeline directly predicts words or text lines of arbitrary orientations and quadrilateral shapes in full images, eliminating unnecessary intermediate steps (e.g., candidate aggregation and word partitioning), with a single neural network. The simplicity of our pipeline allows concentrating efforts on designing loss functions and neural network architecture.</a:t>
            </a:r>
          </a:p>
          <a:p>
            <a:endParaRPr lang="en-US" sz="2000" dirty="0"/>
          </a:p>
        </p:txBody>
      </p:sp>
    </p:spTree>
    <p:extLst>
      <p:ext uri="{BB962C8B-B14F-4D97-AF65-F5344CB8AC3E}">
        <p14:creationId xmlns:p14="http://schemas.microsoft.com/office/powerpoint/2010/main" xmlns="" val="2739888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6FC8D-618A-1F40-B480-1B3AD2F57FD7}"/>
              </a:ext>
            </a:extLst>
          </p:cNvPr>
          <p:cNvSpPr>
            <a:spLocks noGrp="1"/>
          </p:cNvSpPr>
          <p:nvPr>
            <p:ph type="title"/>
          </p:nvPr>
        </p:nvSpPr>
        <p:spPr/>
        <p:txBody>
          <a:bodyPr/>
          <a:lstStyle/>
          <a:p>
            <a:r>
              <a:rPr lang="en-US" dirty="0">
                <a:latin typeface="Berlin Sans FB Demi" panose="020E0802020502020306" pitchFamily="34" charset="0"/>
              </a:rPr>
              <a:t>Time line</a:t>
            </a:r>
          </a:p>
        </p:txBody>
      </p:sp>
      <p:sp>
        <p:nvSpPr>
          <p:cNvPr id="3" name="Content Placeholder 2">
            <a:extLst>
              <a:ext uri="{FF2B5EF4-FFF2-40B4-BE49-F238E27FC236}">
                <a16:creationId xmlns:a16="http://schemas.microsoft.com/office/drawing/2014/main" xmlns="" id="{0DC95F2F-B0EC-6244-B117-E41D92E9E9CB}"/>
              </a:ext>
            </a:extLst>
          </p:cNvPr>
          <p:cNvSpPr>
            <a:spLocks noGrp="1"/>
          </p:cNvSpPr>
          <p:nvPr>
            <p:ph idx="1"/>
          </p:nvPr>
        </p:nvSpPr>
        <p:spPr/>
        <p:txBody>
          <a:bodyPr/>
          <a:lstStyle/>
          <a:p>
            <a:r>
              <a:rPr lang="en-US" sz="1900" dirty="0">
                <a:latin typeface="Times New Roman" panose="02020603050405020304" pitchFamily="18" charset="0"/>
                <a:cs typeface="Times New Roman" panose="02020603050405020304" pitchFamily="18" charset="0"/>
              </a:rPr>
              <a:t>Feb – Phase 1 : Text Boundary Detection using Yolo and East.</a:t>
            </a:r>
          </a:p>
          <a:p>
            <a:r>
              <a:rPr lang="en-US" sz="1900" dirty="0">
                <a:latin typeface="Times New Roman" panose="02020603050405020304" pitchFamily="18" charset="0"/>
                <a:cs typeface="Times New Roman" panose="02020603050405020304" pitchFamily="18" charset="0"/>
              </a:rPr>
              <a:t>1st March until Mar 15 : Phase 2 : Text Recognition from the image with boundary box using </a:t>
            </a:r>
            <a:r>
              <a:rPr lang="en-US" sz="1900" dirty="0" err="1">
                <a:latin typeface="Times New Roman" panose="02020603050405020304" pitchFamily="18" charset="0"/>
                <a:cs typeface="Times New Roman" panose="02020603050405020304" pitchFamily="18" charset="0"/>
              </a:rPr>
              <a:t>PyTesseract</a:t>
            </a:r>
            <a:r>
              <a:rPr lang="en-US" sz="1900" dirty="0">
                <a:latin typeface="Times New Roman" panose="02020603050405020304" pitchFamily="18" charset="0"/>
                <a:cs typeface="Times New Roman" panose="02020603050405020304" pitchFamily="18" charset="0"/>
              </a:rPr>
              <a:t> and </a:t>
            </a:r>
            <a:r>
              <a:rPr lang="en-US" sz="1900" dirty="0" err="1">
                <a:latin typeface="Times New Roman" panose="02020603050405020304" pitchFamily="18" charset="0"/>
                <a:cs typeface="Times New Roman" panose="02020603050405020304" pitchFamily="18" charset="0"/>
              </a:rPr>
              <a:t>EasyOCR</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Currently Working (From March 15) : Working on Phase 3 – Transliteration.</a:t>
            </a:r>
          </a:p>
          <a:p>
            <a:r>
              <a:rPr lang="en-US" sz="1900" dirty="0">
                <a:latin typeface="Times New Roman" panose="02020603050405020304" pitchFamily="18" charset="0"/>
                <a:cs typeface="Times New Roman" panose="02020603050405020304" pitchFamily="18" charset="0"/>
              </a:rPr>
              <a:t>April : Drafting the paper for the developed project.</a:t>
            </a:r>
          </a:p>
          <a:p>
            <a:r>
              <a:rPr lang="en-US" sz="1900" dirty="0">
                <a:latin typeface="Times New Roman" panose="02020603050405020304" pitchFamily="18" charset="0"/>
                <a:cs typeface="Times New Roman" panose="02020603050405020304" pitchFamily="18" charset="0"/>
              </a:rPr>
              <a:t>May : Final Thesis preparation</a:t>
            </a:r>
            <a:r>
              <a:rPr lang="en-US" dirty="0"/>
              <a:t>.</a:t>
            </a:r>
          </a:p>
        </p:txBody>
      </p:sp>
    </p:spTree>
    <p:extLst>
      <p:ext uri="{BB962C8B-B14F-4D97-AF65-F5344CB8AC3E}">
        <p14:creationId xmlns:p14="http://schemas.microsoft.com/office/powerpoint/2010/main" xmlns="" val="199848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D534E-5240-0248-8596-1241B3883F4A}"/>
              </a:ext>
            </a:extLst>
          </p:cNvPr>
          <p:cNvSpPr>
            <a:spLocks noGrp="1"/>
          </p:cNvSpPr>
          <p:nvPr>
            <p:ph type="title"/>
          </p:nvPr>
        </p:nvSpPr>
        <p:spPr/>
        <p:txBody>
          <a:bodyPr>
            <a:normAutofit/>
          </a:bodyPr>
          <a:lstStyle/>
          <a:p>
            <a:r>
              <a:rPr lang="en-IN" dirty="0"/>
              <a:t>Reference</a:t>
            </a:r>
            <a:endParaRPr lang="en-US" dirty="0"/>
          </a:p>
        </p:txBody>
      </p:sp>
      <p:sp>
        <p:nvSpPr>
          <p:cNvPr id="3" name="Content Placeholder 2">
            <a:extLst>
              <a:ext uri="{FF2B5EF4-FFF2-40B4-BE49-F238E27FC236}">
                <a16:creationId xmlns:a16="http://schemas.microsoft.com/office/drawing/2014/main" xmlns="" id="{747FC80D-AD3E-C741-9196-994CF78E1AC0}"/>
              </a:ext>
            </a:extLst>
          </p:cNvPr>
          <p:cNvSpPr>
            <a:spLocks noGrp="1"/>
          </p:cNvSpPr>
          <p:nvPr>
            <p:ph idx="1"/>
          </p:nvPr>
        </p:nvSpPr>
        <p:spPr>
          <a:xfrm>
            <a:off x="685801" y="2395286"/>
            <a:ext cx="10131425" cy="4169523"/>
          </a:xfrm>
        </p:spPr>
        <p:txBody>
          <a:bodyPr>
            <a:normAutofit fontScale="62500" lnSpcReduction="20000"/>
          </a:bodyPr>
          <a:lstStyle/>
          <a:p>
            <a:r>
              <a:rPr lang="en-IN" sz="2900" dirty="0">
                <a:latin typeface="Times New Roman" panose="02020603050405020304" pitchFamily="18" charset="0"/>
                <a:cs typeface="Times New Roman" panose="02020603050405020304" pitchFamily="18" charset="0"/>
              </a:rPr>
              <a:t>[1] Long, S., He, X., &amp; </a:t>
            </a:r>
            <a:r>
              <a:rPr lang="en-IN" sz="2900" dirty="0" err="1">
                <a:latin typeface="Times New Roman" panose="02020603050405020304" pitchFamily="18" charset="0"/>
                <a:cs typeface="Times New Roman" panose="02020603050405020304" pitchFamily="18" charset="0"/>
              </a:rPr>
              <a:t>Ya</a:t>
            </a:r>
            <a:r>
              <a:rPr lang="en-IN" sz="2900" dirty="0">
                <a:latin typeface="Times New Roman" panose="02020603050405020304" pitchFamily="18" charset="0"/>
                <a:cs typeface="Times New Roman" panose="02020603050405020304" pitchFamily="18" charset="0"/>
              </a:rPr>
              <a:t>, C. (2018). Scene text detection and recognition: The deep learning era. </a:t>
            </a:r>
            <a:r>
              <a:rPr lang="en-IN" sz="2900" dirty="0" err="1">
                <a:latin typeface="Times New Roman" panose="02020603050405020304" pitchFamily="18" charset="0"/>
                <a:cs typeface="Times New Roman" panose="02020603050405020304" pitchFamily="18" charset="0"/>
              </a:rPr>
              <a:t>arXiv</a:t>
            </a:r>
            <a:r>
              <a:rPr lang="en-IN" sz="2900" dirty="0">
                <a:latin typeface="Times New Roman" panose="02020603050405020304" pitchFamily="18" charset="0"/>
                <a:cs typeface="Times New Roman" panose="02020603050405020304" pitchFamily="18" charset="0"/>
              </a:rPr>
              <a:t> preprint arXiv:1811.04256.</a:t>
            </a:r>
          </a:p>
          <a:p>
            <a:r>
              <a:rPr lang="en-IN" sz="2900" dirty="0">
                <a:latin typeface="Times New Roman" panose="02020603050405020304" pitchFamily="18" charset="0"/>
                <a:cs typeface="Times New Roman" panose="02020603050405020304" pitchFamily="18" charset="0"/>
              </a:rPr>
              <a:t>[2] </a:t>
            </a:r>
            <a:r>
              <a:rPr lang="en-IN" sz="2900" dirty="0" err="1">
                <a:latin typeface="Times New Roman" panose="02020603050405020304" pitchFamily="18" charset="0"/>
                <a:cs typeface="Times New Roman" panose="02020603050405020304" pitchFamily="18" charset="0"/>
              </a:rPr>
              <a:t>Bhunia</a:t>
            </a:r>
            <a:r>
              <a:rPr lang="en-IN" sz="2900" dirty="0">
                <a:latin typeface="Times New Roman" panose="02020603050405020304" pitchFamily="18" charset="0"/>
                <a:cs typeface="Times New Roman" panose="02020603050405020304" pitchFamily="18" charset="0"/>
              </a:rPr>
              <a:t>, A. K., Kumar, G., Roy, P. P., Balasubramanian, R., &amp; Pal, U. (2018). Text recognition in scene image and video frame using </a:t>
            </a:r>
            <a:r>
              <a:rPr lang="en-IN" sz="2900" dirty="0" err="1">
                <a:latin typeface="Times New Roman" panose="02020603050405020304" pitchFamily="18" charset="0"/>
                <a:cs typeface="Times New Roman" panose="02020603050405020304" pitchFamily="18" charset="0"/>
              </a:rPr>
              <a:t>Color</a:t>
            </a:r>
            <a:r>
              <a:rPr lang="en-IN" sz="2900" dirty="0">
                <a:latin typeface="Times New Roman" panose="02020603050405020304" pitchFamily="18" charset="0"/>
                <a:cs typeface="Times New Roman" panose="02020603050405020304" pitchFamily="18" charset="0"/>
              </a:rPr>
              <a:t> Channel selection. Multimedia Tools and Applications, 77(7), 8551-8578.</a:t>
            </a:r>
          </a:p>
          <a:p>
            <a:r>
              <a:rPr lang="en-IN" sz="2900" dirty="0">
                <a:latin typeface="Times New Roman" panose="02020603050405020304" pitchFamily="18" charset="0"/>
                <a:cs typeface="Times New Roman" panose="02020603050405020304" pitchFamily="18" charset="0"/>
              </a:rPr>
              <a:t>[3] </a:t>
            </a:r>
            <a:r>
              <a:rPr lang="en-IN" sz="2900" dirty="0" err="1">
                <a:latin typeface="Times New Roman" panose="02020603050405020304" pitchFamily="18" charset="0"/>
                <a:cs typeface="Times New Roman" panose="02020603050405020304" pitchFamily="18" charset="0"/>
              </a:rPr>
              <a:t>Busta</a:t>
            </a:r>
            <a:r>
              <a:rPr lang="en-IN" sz="2900" dirty="0">
                <a:latin typeface="Times New Roman" panose="02020603050405020304" pitchFamily="18" charset="0"/>
                <a:cs typeface="Times New Roman" panose="02020603050405020304" pitchFamily="18" charset="0"/>
              </a:rPr>
              <a:t>, M., Neumann, L., &amp; </a:t>
            </a:r>
            <a:r>
              <a:rPr lang="en-IN" sz="2900" dirty="0" err="1">
                <a:latin typeface="Times New Roman" panose="02020603050405020304" pitchFamily="18" charset="0"/>
                <a:cs typeface="Times New Roman" panose="02020603050405020304" pitchFamily="18" charset="0"/>
              </a:rPr>
              <a:t>Matas</a:t>
            </a:r>
            <a:r>
              <a:rPr lang="en-IN" sz="2900" dirty="0">
                <a:latin typeface="Times New Roman" panose="02020603050405020304" pitchFamily="18" charset="0"/>
                <a:cs typeface="Times New Roman" panose="02020603050405020304" pitchFamily="18" charset="0"/>
              </a:rPr>
              <a:t>, J. (2017). Deep </a:t>
            </a:r>
            <a:r>
              <a:rPr lang="en-IN" sz="2900" dirty="0" err="1">
                <a:latin typeface="Times New Roman" panose="02020603050405020304" pitchFamily="18" charset="0"/>
                <a:cs typeface="Times New Roman" panose="02020603050405020304" pitchFamily="18" charset="0"/>
              </a:rPr>
              <a:t>textspotter</a:t>
            </a:r>
            <a:r>
              <a:rPr lang="en-IN" sz="2900" dirty="0">
                <a:latin typeface="Times New Roman" panose="02020603050405020304" pitchFamily="18" charset="0"/>
                <a:cs typeface="Times New Roman" panose="02020603050405020304" pitchFamily="18" charset="0"/>
              </a:rPr>
              <a:t>: An end-to-end trainable scene text localization and recognition framework. In Proceedings of the IEEE International Conference on Computer Vision (pp. 2204-2212).</a:t>
            </a:r>
          </a:p>
          <a:p>
            <a:r>
              <a:rPr lang="en-IN" sz="2900" dirty="0">
                <a:latin typeface="Times New Roman" panose="02020603050405020304" pitchFamily="18" charset="0"/>
                <a:cs typeface="Times New Roman" panose="02020603050405020304" pitchFamily="18" charset="0"/>
              </a:rPr>
              <a:t>[4] </a:t>
            </a:r>
            <a:r>
              <a:rPr lang="en-IN" sz="2900" dirty="0" err="1">
                <a:latin typeface="Times New Roman" panose="02020603050405020304" pitchFamily="18" charset="0"/>
                <a:cs typeface="Times New Roman" panose="02020603050405020304" pitchFamily="18" charset="0"/>
              </a:rPr>
              <a:t>Deselaers</a:t>
            </a:r>
            <a:r>
              <a:rPr lang="en-IN" sz="2900" dirty="0">
                <a:latin typeface="Times New Roman" panose="02020603050405020304" pitchFamily="18" charset="0"/>
                <a:cs typeface="Times New Roman" panose="02020603050405020304" pitchFamily="18" charset="0"/>
              </a:rPr>
              <a:t>, T., Hasan, S., Bender, O., &amp; Ney, H. (2009, March). A deep learning approach to machine transliteration. In Proceedings of the Fourth Workshop on Statistical Machine Translation (pp. 233-241). Association for Computational Linguistics.</a:t>
            </a:r>
          </a:p>
          <a:p>
            <a:r>
              <a:rPr lang="en-IN" sz="2900" dirty="0">
                <a:latin typeface="Times New Roman" panose="02020603050405020304" pitchFamily="18" charset="0"/>
                <a:cs typeface="Times New Roman" panose="02020603050405020304" pitchFamily="18" charset="0"/>
              </a:rPr>
              <a:t>[5 ]Google’s Neural Machine Translation System: Bridging the Gap between Human and Machine Translation  </a:t>
            </a:r>
            <a:r>
              <a:rPr lang="en-IN" sz="2900" dirty="0" err="1">
                <a:latin typeface="Times New Roman" panose="02020603050405020304" pitchFamily="18" charset="0"/>
                <a:cs typeface="Times New Roman" panose="02020603050405020304" pitchFamily="18" charset="0"/>
              </a:rPr>
              <a:t>Yonghui</a:t>
            </a:r>
            <a:r>
              <a:rPr lang="en-IN" sz="2900" dirty="0">
                <a:latin typeface="Times New Roman" panose="02020603050405020304" pitchFamily="18" charset="0"/>
                <a:cs typeface="Times New Roman" panose="02020603050405020304" pitchFamily="18" charset="0"/>
              </a:rPr>
              <a:t> Wu, Mike Schuster, </a:t>
            </a:r>
            <a:r>
              <a:rPr lang="en-IN" sz="2900" dirty="0" err="1">
                <a:latin typeface="Times New Roman" panose="02020603050405020304" pitchFamily="18" charset="0"/>
                <a:cs typeface="Times New Roman" panose="02020603050405020304" pitchFamily="18" charset="0"/>
              </a:rPr>
              <a:t>Zhifeng</a:t>
            </a:r>
            <a:r>
              <a:rPr lang="en-IN" sz="2900" dirty="0">
                <a:latin typeface="Times New Roman" panose="02020603050405020304" pitchFamily="18" charset="0"/>
                <a:cs typeface="Times New Roman" panose="02020603050405020304" pitchFamily="18" charset="0"/>
              </a:rPr>
              <a:t> Chen, Quoc V. Le, Mohammad </a:t>
            </a:r>
            <a:r>
              <a:rPr lang="en-IN" sz="2900" dirty="0" err="1">
                <a:latin typeface="Times New Roman" panose="02020603050405020304" pitchFamily="18" charset="0"/>
                <a:cs typeface="Times New Roman" panose="02020603050405020304" pitchFamily="18" charset="0"/>
              </a:rPr>
              <a:t>Norouzi</a:t>
            </a:r>
            <a:r>
              <a:rPr lang="en-IN" sz="2900" dirty="0">
                <a:latin typeface="Times New Roman" panose="02020603050405020304" pitchFamily="18" charset="0"/>
                <a:cs typeface="Times New Roman" panose="02020603050405020304" pitchFamily="18" charset="0"/>
              </a:rPr>
              <a:t> </a:t>
            </a:r>
          </a:p>
          <a:p>
            <a:r>
              <a:rPr lang="en-IN" sz="2900" dirty="0">
                <a:latin typeface="Times New Roman" panose="02020603050405020304" pitchFamily="18" charset="0"/>
                <a:cs typeface="Times New Roman" panose="02020603050405020304" pitchFamily="18" charset="0"/>
              </a:rPr>
              <a:t>[6] EAST: An Efficient and Accurate Scene Text Detector. </a:t>
            </a:r>
            <a:r>
              <a:rPr lang="en-IN" sz="2900" dirty="0" err="1">
                <a:latin typeface="Times New Roman" panose="02020603050405020304" pitchFamily="18" charset="0"/>
                <a:cs typeface="Times New Roman" panose="02020603050405020304" pitchFamily="18" charset="0"/>
              </a:rPr>
              <a:t>Xinyu</a:t>
            </a:r>
            <a:r>
              <a:rPr lang="en-IN" sz="2900" dirty="0">
                <a:latin typeface="Times New Roman" panose="02020603050405020304" pitchFamily="18" charset="0"/>
                <a:cs typeface="Times New Roman" panose="02020603050405020304" pitchFamily="18" charset="0"/>
              </a:rPr>
              <a:t> Zhou, Cong Yao, He Wen, </a:t>
            </a:r>
            <a:r>
              <a:rPr lang="en-IN" sz="2900" dirty="0" err="1">
                <a:latin typeface="Times New Roman" panose="02020603050405020304" pitchFamily="18" charset="0"/>
                <a:cs typeface="Times New Roman" panose="02020603050405020304" pitchFamily="18" charset="0"/>
              </a:rPr>
              <a:t>Yuzhi</a:t>
            </a:r>
            <a:r>
              <a:rPr lang="en-IN" sz="2900" dirty="0">
                <a:latin typeface="Times New Roman" panose="02020603050405020304" pitchFamily="18" charset="0"/>
                <a:cs typeface="Times New Roman" panose="02020603050405020304" pitchFamily="18" charset="0"/>
              </a:rPr>
              <a:t> Wang, </a:t>
            </a:r>
            <a:r>
              <a:rPr lang="en-IN" sz="2900" dirty="0" err="1">
                <a:latin typeface="Times New Roman" panose="02020603050405020304" pitchFamily="18" charset="0"/>
                <a:cs typeface="Times New Roman" panose="02020603050405020304" pitchFamily="18" charset="0"/>
              </a:rPr>
              <a:t>Shuchang</a:t>
            </a:r>
            <a:r>
              <a:rPr lang="en-IN" sz="2900" dirty="0">
                <a:latin typeface="Times New Roman" panose="02020603050405020304" pitchFamily="18" charset="0"/>
                <a:cs typeface="Times New Roman" panose="02020603050405020304" pitchFamily="18" charset="0"/>
              </a:rPr>
              <a:t> Zhou, </a:t>
            </a:r>
            <a:r>
              <a:rPr lang="en-IN" sz="2900" dirty="0" err="1">
                <a:latin typeface="Times New Roman" panose="02020603050405020304" pitchFamily="18" charset="0"/>
                <a:cs typeface="Times New Roman" panose="02020603050405020304" pitchFamily="18" charset="0"/>
              </a:rPr>
              <a:t>Weiran</a:t>
            </a:r>
            <a:r>
              <a:rPr lang="en-IN" sz="2900" dirty="0">
                <a:latin typeface="Times New Roman" panose="02020603050405020304" pitchFamily="18" charset="0"/>
                <a:cs typeface="Times New Roman" panose="02020603050405020304" pitchFamily="18" charset="0"/>
              </a:rPr>
              <a:t> He, and </a:t>
            </a:r>
            <a:r>
              <a:rPr lang="en-IN" sz="2900" dirty="0" err="1">
                <a:latin typeface="Times New Roman" panose="02020603050405020304" pitchFamily="18" charset="0"/>
                <a:cs typeface="Times New Roman" panose="02020603050405020304" pitchFamily="18" charset="0"/>
              </a:rPr>
              <a:t>Jiajun</a:t>
            </a:r>
            <a:r>
              <a:rPr lang="en-IN" sz="2900" dirty="0">
                <a:latin typeface="Times New Roman" panose="02020603050405020304" pitchFamily="18" charset="0"/>
                <a:cs typeface="Times New Roman" panose="02020603050405020304" pitchFamily="18" charset="0"/>
              </a:rPr>
              <a:t> Liang </a:t>
            </a:r>
            <a:r>
              <a:rPr lang="en-IN" sz="2900" dirty="0" err="1">
                <a:latin typeface="Times New Roman" panose="02020603050405020304" pitchFamily="18" charset="0"/>
                <a:cs typeface="Times New Roman" panose="02020603050405020304" pitchFamily="18" charset="0"/>
              </a:rPr>
              <a:t>Megvii</a:t>
            </a:r>
            <a:r>
              <a:rPr lang="en-IN" sz="2900" dirty="0">
                <a:latin typeface="Times New Roman" panose="02020603050405020304" pitchFamily="18" charset="0"/>
                <a:cs typeface="Times New Roman" panose="02020603050405020304" pitchFamily="18" charset="0"/>
              </a:rPr>
              <a:t> Technology Inc., Beijing, China </a:t>
            </a:r>
          </a:p>
          <a:p>
            <a:endParaRPr lang="en-IN" sz="2000" dirty="0"/>
          </a:p>
        </p:txBody>
      </p:sp>
    </p:spTree>
    <p:extLst>
      <p:ext uri="{BB962C8B-B14F-4D97-AF65-F5344CB8AC3E}">
        <p14:creationId xmlns:p14="http://schemas.microsoft.com/office/powerpoint/2010/main" xmlns="" val="50521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D534E-5240-0248-8596-1241B3883F4A}"/>
              </a:ext>
            </a:extLst>
          </p:cNvPr>
          <p:cNvSpPr>
            <a:spLocks noGrp="1"/>
          </p:cNvSpPr>
          <p:nvPr>
            <p:ph type="title"/>
          </p:nvPr>
        </p:nvSpPr>
        <p:spPr/>
        <p:txBody>
          <a:bodyPr>
            <a:normAutofit/>
          </a:bodyPr>
          <a:lstStyle/>
          <a:p>
            <a:r>
              <a:rPr lang="en-IN" dirty="0">
                <a:latin typeface="Berlin Sans FB Demi" panose="020E0802020502020306" pitchFamily="34" charset="0"/>
              </a:rPr>
              <a:t>Reference</a:t>
            </a:r>
            <a:endParaRPr lang="en-US"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xmlns="" id="{747FC80D-AD3E-C741-9196-994CF78E1AC0}"/>
              </a:ext>
            </a:extLst>
          </p:cNvPr>
          <p:cNvSpPr>
            <a:spLocks noGrp="1"/>
          </p:cNvSpPr>
          <p:nvPr>
            <p:ph idx="1"/>
          </p:nvPr>
        </p:nvSpPr>
        <p:spPr>
          <a:xfrm>
            <a:off x="685801" y="2423421"/>
            <a:ext cx="10131425" cy="4169523"/>
          </a:xfrm>
        </p:spPr>
        <p:txBody>
          <a:bodyPr>
            <a:normAutofit/>
          </a:bodyPr>
          <a:lstStyle/>
          <a:p>
            <a:r>
              <a:rPr lang="en-IN" dirty="0">
                <a:latin typeface="Times New Roman" panose="02020603050405020304" pitchFamily="18" charset="0"/>
                <a:cs typeface="Times New Roman" panose="02020603050405020304" pitchFamily="18" charset="0"/>
              </a:rPr>
              <a:t>[7] Neumann, L. and J. </a:t>
            </a:r>
            <a:r>
              <a:rPr lang="en-IN" dirty="0" err="1">
                <a:latin typeface="Times New Roman" panose="02020603050405020304" pitchFamily="18" charset="0"/>
                <a:cs typeface="Times New Roman" panose="02020603050405020304" pitchFamily="18" charset="0"/>
              </a:rPr>
              <a:t>Matas</a:t>
            </a:r>
            <a:r>
              <a:rPr lang="en-IN" dirty="0">
                <a:latin typeface="Times New Roman" panose="02020603050405020304" pitchFamily="18" charset="0"/>
                <a:cs typeface="Times New Roman" panose="02020603050405020304" pitchFamily="18" charset="0"/>
              </a:rPr>
              <a:t>, A method for text localization and recognition in real-world images. In Proceedings of the 10th Asian Conference on Computer Vision - Volume Part III, ACCV’10. Springer-Verlag, Berlin, Heidelberg, 2011. ISBN 978-3-642-19317-0. </a:t>
            </a:r>
          </a:p>
          <a:p>
            <a:r>
              <a:rPr lang="en-IN" dirty="0">
                <a:latin typeface="Times New Roman" panose="02020603050405020304" pitchFamily="18" charset="0"/>
                <a:cs typeface="Times New Roman" panose="02020603050405020304" pitchFamily="18" charset="0"/>
              </a:rPr>
              <a:t>[8] </a:t>
            </a:r>
            <a:r>
              <a:rPr lang="en-IN" dirty="0" err="1">
                <a:latin typeface="Times New Roman" panose="02020603050405020304" pitchFamily="18" charset="0"/>
                <a:cs typeface="Times New Roman" panose="02020603050405020304" pitchFamily="18" charset="0"/>
              </a:rPr>
              <a:t>Rosca</a:t>
            </a:r>
            <a:r>
              <a:rPr lang="en-IN" dirty="0">
                <a:latin typeface="Times New Roman" panose="02020603050405020304" pitchFamily="18" charset="0"/>
                <a:cs typeface="Times New Roman" panose="02020603050405020304" pitchFamily="18" charset="0"/>
              </a:rPr>
              <a:t>, M., &amp; </a:t>
            </a:r>
            <a:r>
              <a:rPr lang="en-IN" dirty="0" err="1">
                <a:latin typeface="Times New Roman" panose="02020603050405020304" pitchFamily="18" charset="0"/>
                <a:cs typeface="Times New Roman" panose="02020603050405020304" pitchFamily="18" charset="0"/>
              </a:rPr>
              <a:t>Breuel</a:t>
            </a:r>
            <a:r>
              <a:rPr lang="en-IN" dirty="0">
                <a:latin typeface="Times New Roman" panose="02020603050405020304" pitchFamily="18" charset="0"/>
                <a:cs typeface="Times New Roman" panose="02020603050405020304" pitchFamily="18" charset="0"/>
              </a:rPr>
              <a:t>, T. (2016). Sequence-to-sequence neural network models for transliteration. </a:t>
            </a:r>
            <a:r>
              <a:rPr lang="en-IN" i="1" dirty="0" err="1">
                <a:latin typeface="Times New Roman" panose="02020603050405020304" pitchFamily="18" charset="0"/>
                <a:cs typeface="Times New Roman" panose="02020603050405020304" pitchFamily="18" charset="0"/>
              </a:rPr>
              <a:t>arXiv</a:t>
            </a:r>
            <a:r>
              <a:rPr lang="en-IN" i="1" dirty="0">
                <a:latin typeface="Times New Roman" panose="02020603050405020304" pitchFamily="18" charset="0"/>
                <a:cs typeface="Times New Roman" panose="02020603050405020304" pitchFamily="18" charset="0"/>
              </a:rPr>
              <a:t> preprint arXiv:1610.09565</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[9] </a:t>
            </a:r>
            <a:r>
              <a:rPr lang="en-IN" dirty="0" err="1">
                <a:latin typeface="Times New Roman" panose="02020603050405020304" pitchFamily="18" charset="0"/>
                <a:cs typeface="Times New Roman" panose="02020603050405020304" pitchFamily="18" charset="0"/>
              </a:rPr>
              <a:t>Bartz</a:t>
            </a:r>
            <a:r>
              <a:rPr lang="en-IN" dirty="0">
                <a:latin typeface="Times New Roman" panose="02020603050405020304" pitchFamily="18" charset="0"/>
                <a:cs typeface="Times New Roman" panose="02020603050405020304" pitchFamily="18" charset="0"/>
              </a:rPr>
              <a:t>, C., Yang, H., &amp; </a:t>
            </a:r>
            <a:r>
              <a:rPr lang="en-IN" dirty="0" err="1">
                <a:latin typeface="Times New Roman" panose="02020603050405020304" pitchFamily="18" charset="0"/>
                <a:cs typeface="Times New Roman" panose="02020603050405020304" pitchFamily="18" charset="0"/>
              </a:rPr>
              <a:t>Meinel</a:t>
            </a:r>
            <a:r>
              <a:rPr lang="en-IN" dirty="0">
                <a:latin typeface="Times New Roman" panose="02020603050405020304" pitchFamily="18" charset="0"/>
                <a:cs typeface="Times New Roman" panose="02020603050405020304" pitchFamily="18" charset="0"/>
              </a:rPr>
              <a:t>, C. (2018, April). SEE: towards semi-supervised end-to-end scene text recognition. In Thirty-Second AAAI Conference on Artificial Intelligence.</a:t>
            </a:r>
          </a:p>
          <a:p>
            <a:r>
              <a:rPr lang="en-IN" dirty="0">
                <a:latin typeface="Times New Roman" panose="02020603050405020304" pitchFamily="18" charset="0"/>
                <a:cs typeface="Times New Roman" panose="02020603050405020304" pitchFamily="18" charset="0"/>
              </a:rPr>
              <a:t>[10] Tian, Z., Huang, W., He, T., He, P., &amp; </a:t>
            </a:r>
            <a:r>
              <a:rPr lang="en-IN" dirty="0" err="1">
                <a:latin typeface="Times New Roman" panose="02020603050405020304" pitchFamily="18" charset="0"/>
                <a:cs typeface="Times New Roman" panose="02020603050405020304" pitchFamily="18" charset="0"/>
              </a:rPr>
              <a:t>Qiao</a:t>
            </a:r>
            <a:r>
              <a:rPr lang="en-IN" dirty="0">
                <a:latin typeface="Times New Roman" panose="02020603050405020304" pitchFamily="18" charset="0"/>
                <a:cs typeface="Times New Roman" panose="02020603050405020304" pitchFamily="18" charset="0"/>
              </a:rPr>
              <a:t>, Y. (2016, October). Detecting text in natural image with connectionist text proposal network. In European conference on computer vision (pp. 56-72). Springer, Cham.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11604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077BB3-9EA2-5B4C-94D1-E2C6314D0B0D}"/>
              </a:ext>
            </a:extLst>
          </p:cNvPr>
          <p:cNvSpPr>
            <a:spLocks noGrp="1"/>
          </p:cNvSpPr>
          <p:nvPr>
            <p:ph type="title"/>
          </p:nvPr>
        </p:nvSpPr>
        <p:spPr/>
        <p:txBody>
          <a:bodyPr/>
          <a:lstStyle/>
          <a:p>
            <a:r>
              <a:rPr lang="en-US" dirty="0"/>
              <a:t>Software Details</a:t>
            </a:r>
          </a:p>
        </p:txBody>
      </p:sp>
      <p:sp>
        <p:nvSpPr>
          <p:cNvPr id="3" name="Content Placeholder 2">
            <a:extLst>
              <a:ext uri="{FF2B5EF4-FFF2-40B4-BE49-F238E27FC236}">
                <a16:creationId xmlns:a16="http://schemas.microsoft.com/office/drawing/2014/main" xmlns="" id="{D6862A49-71CA-6240-B30B-721FADC61159}"/>
              </a:ext>
            </a:extLst>
          </p:cNvPr>
          <p:cNvSpPr>
            <a:spLocks noGrp="1"/>
          </p:cNvSpPr>
          <p:nvPr>
            <p:ph idx="1"/>
          </p:nvPr>
        </p:nvSpPr>
        <p:spPr/>
        <p:txBody>
          <a:bodyPr/>
          <a:lstStyle/>
          <a:p>
            <a:r>
              <a:rPr lang="en-US" dirty="0"/>
              <a:t>Platform for Execution : Google </a:t>
            </a:r>
            <a:r>
              <a:rPr lang="en-US" dirty="0" err="1"/>
              <a:t>Colab</a:t>
            </a:r>
            <a:endParaRPr lang="en-US" dirty="0"/>
          </a:p>
          <a:p>
            <a:r>
              <a:rPr lang="en-US" dirty="0"/>
              <a:t>Source for Datasets : Ai4bharat</a:t>
            </a:r>
          </a:p>
          <a:p>
            <a:r>
              <a:rPr lang="en-US" dirty="0"/>
              <a:t>Performing Image Processing Techniques : </a:t>
            </a:r>
            <a:r>
              <a:rPr lang="en-US" dirty="0" err="1"/>
              <a:t>Roboflow</a:t>
            </a:r>
            <a:endParaRPr lang="en-US" dirty="0"/>
          </a:p>
          <a:p>
            <a:r>
              <a:rPr lang="en-US" dirty="0"/>
              <a:t>Algorithms Involved in the Project : Yolov4 Tiny, East, </a:t>
            </a:r>
            <a:r>
              <a:rPr lang="en-US" dirty="0" err="1"/>
              <a:t>PyTesseract</a:t>
            </a:r>
            <a:r>
              <a:rPr lang="en-US" dirty="0"/>
              <a:t>, </a:t>
            </a:r>
            <a:r>
              <a:rPr lang="en-US" dirty="0" err="1"/>
              <a:t>EasyOCR</a:t>
            </a:r>
            <a:r>
              <a:rPr lang="en-US" dirty="0"/>
              <a:t>, Encoder Decoder Model.</a:t>
            </a:r>
          </a:p>
          <a:p>
            <a:r>
              <a:rPr lang="en-US" dirty="0"/>
              <a:t>Programming Language : Python</a:t>
            </a:r>
          </a:p>
        </p:txBody>
      </p:sp>
    </p:spTree>
    <p:extLst>
      <p:ext uri="{BB962C8B-B14F-4D97-AF65-F5344CB8AC3E}">
        <p14:creationId xmlns:p14="http://schemas.microsoft.com/office/powerpoint/2010/main" xmlns="" val="13727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3275-4063-6F42-9959-0FF61209A136}"/>
              </a:ext>
            </a:extLst>
          </p:cNvPr>
          <p:cNvSpPr>
            <a:spLocks noGrp="1"/>
          </p:cNvSpPr>
          <p:nvPr>
            <p:ph type="title"/>
          </p:nvPr>
        </p:nvSpPr>
        <p:spPr/>
        <p:txBody>
          <a:bodyPr/>
          <a:lstStyle/>
          <a:p>
            <a:r>
              <a:rPr lang="en-US" dirty="0">
                <a:latin typeface="Berlin Sans FB Demi" panose="020E0802020502020306" pitchFamily="34" charset="0"/>
              </a:rPr>
              <a:t>Objective</a:t>
            </a:r>
          </a:p>
        </p:txBody>
      </p:sp>
      <p:sp>
        <p:nvSpPr>
          <p:cNvPr id="3" name="Content Placeholder 2">
            <a:extLst>
              <a:ext uri="{FF2B5EF4-FFF2-40B4-BE49-F238E27FC236}">
                <a16:creationId xmlns:a16="http://schemas.microsoft.com/office/drawing/2014/main" xmlns="" id="{0BBE69BC-C629-EA4A-8622-7E69D9879269}"/>
              </a:ext>
            </a:extLst>
          </p:cNvPr>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The goal of this project is to transliterate the text written on a signboard to another language as desired by the user (Typically 1 language transliteration due to the complexity involved)</a:t>
            </a:r>
          </a:p>
        </p:txBody>
      </p:sp>
    </p:spTree>
    <p:extLst>
      <p:ext uri="{BB962C8B-B14F-4D97-AF65-F5344CB8AC3E}">
        <p14:creationId xmlns:p14="http://schemas.microsoft.com/office/powerpoint/2010/main" xmlns="" val="55764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613B3D-9CAD-F54D-B4AC-76F01266F4F9}"/>
              </a:ext>
            </a:extLst>
          </p:cNvPr>
          <p:cNvSpPr>
            <a:spLocks noGrp="1"/>
          </p:cNvSpPr>
          <p:nvPr>
            <p:ph type="title"/>
          </p:nvPr>
        </p:nvSpPr>
        <p:spPr/>
        <p:txBody>
          <a:bodyPr/>
          <a:lstStyle/>
          <a:p>
            <a:r>
              <a:rPr lang="en-US" dirty="0">
                <a:latin typeface="Berlin Sans FB Demi" panose="020E0802020502020306" pitchFamily="34" charset="0"/>
              </a:rPr>
              <a:t>BLOCK Diagram</a:t>
            </a:r>
          </a:p>
        </p:txBody>
      </p:sp>
      <p:pic>
        <p:nvPicPr>
          <p:cNvPr id="5" name="Picture 4">
            <a:extLst>
              <a:ext uri="{FF2B5EF4-FFF2-40B4-BE49-F238E27FC236}">
                <a16:creationId xmlns:a16="http://schemas.microsoft.com/office/drawing/2014/main" xmlns="" id="{7BF7B55A-D7C1-644F-ACC5-4FCFB0578E0B}"/>
              </a:ext>
            </a:extLst>
          </p:cNvPr>
          <p:cNvPicPr>
            <a:picLocks noChangeAspect="1"/>
          </p:cNvPicPr>
          <p:nvPr/>
        </p:nvPicPr>
        <p:blipFill>
          <a:blip r:embed="rId2"/>
          <a:stretch>
            <a:fillRect/>
          </a:stretch>
        </p:blipFill>
        <p:spPr>
          <a:xfrm>
            <a:off x="2995060" y="2488576"/>
            <a:ext cx="5081200" cy="3593247"/>
          </a:xfrm>
          <a:prstGeom prst="rect">
            <a:avLst/>
          </a:prstGeom>
        </p:spPr>
      </p:pic>
    </p:spTree>
    <p:extLst>
      <p:ext uri="{BB962C8B-B14F-4D97-AF65-F5344CB8AC3E}">
        <p14:creationId xmlns:p14="http://schemas.microsoft.com/office/powerpoint/2010/main" xmlns="" val="235596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E311A3-E03B-0345-9B3C-4CC0EEF4156C}"/>
              </a:ext>
            </a:extLst>
          </p:cNvPr>
          <p:cNvSpPr>
            <a:spLocks noGrp="1"/>
          </p:cNvSpPr>
          <p:nvPr>
            <p:ph type="title"/>
          </p:nvPr>
        </p:nvSpPr>
        <p:spPr/>
        <p:txBody>
          <a:bodyPr/>
          <a:lstStyle/>
          <a:p>
            <a:r>
              <a:rPr lang="en-US" dirty="0">
                <a:latin typeface="Berlin Sans FB Demi" panose="020E0802020502020306" pitchFamily="34" charset="0"/>
              </a:rPr>
              <a:t>The Process</a:t>
            </a:r>
          </a:p>
        </p:txBody>
      </p:sp>
      <p:pic>
        <p:nvPicPr>
          <p:cNvPr id="5" name="Picture 4">
            <a:extLst>
              <a:ext uri="{FF2B5EF4-FFF2-40B4-BE49-F238E27FC236}">
                <a16:creationId xmlns:a16="http://schemas.microsoft.com/office/drawing/2014/main" xmlns="" id="{D622A7C7-D88B-5E47-8AA3-5ACEB5D61B53}"/>
              </a:ext>
            </a:extLst>
          </p:cNvPr>
          <p:cNvPicPr>
            <a:picLocks noChangeAspect="1"/>
          </p:cNvPicPr>
          <p:nvPr/>
        </p:nvPicPr>
        <p:blipFill>
          <a:blip r:embed="rId2"/>
          <a:stretch>
            <a:fillRect/>
          </a:stretch>
        </p:blipFill>
        <p:spPr>
          <a:xfrm>
            <a:off x="2601167" y="2425700"/>
            <a:ext cx="7315200" cy="4432300"/>
          </a:xfrm>
          <a:prstGeom prst="rect">
            <a:avLst/>
          </a:prstGeom>
        </p:spPr>
      </p:pic>
    </p:spTree>
    <p:extLst>
      <p:ext uri="{BB962C8B-B14F-4D97-AF65-F5344CB8AC3E}">
        <p14:creationId xmlns:p14="http://schemas.microsoft.com/office/powerpoint/2010/main" xmlns="" val="2796085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605E3-96F1-8848-B9FA-7B8093AF9F3C}"/>
              </a:ext>
            </a:extLst>
          </p:cNvPr>
          <p:cNvSpPr>
            <a:spLocks noGrp="1"/>
          </p:cNvSpPr>
          <p:nvPr>
            <p:ph type="title"/>
          </p:nvPr>
        </p:nvSpPr>
        <p:spPr/>
        <p:txBody>
          <a:bodyPr>
            <a:normAutofit fontScale="90000"/>
          </a:bodyPr>
          <a:lstStyle/>
          <a:p>
            <a:r>
              <a:rPr lang="en-US" dirty="0">
                <a:latin typeface="Berlin Sans FB Demi" panose="020E0802020502020306" pitchFamily="34" charset="0"/>
              </a:rPr>
              <a:t>Methodology </a:t>
            </a:r>
            <a:br>
              <a:rPr lang="en-US" dirty="0">
                <a:latin typeface="Berlin Sans FB Demi" panose="020E0802020502020306" pitchFamily="34" charset="0"/>
              </a:rPr>
            </a:br>
            <a:r>
              <a:rPr lang="en-US" dirty="0">
                <a:latin typeface="Berlin Sans FB Demi" panose="020E0802020502020306" pitchFamily="34" charset="0"/>
              </a:rPr>
              <a:t>Phase 1 (Detection of text from the image)</a:t>
            </a:r>
          </a:p>
        </p:txBody>
      </p:sp>
      <p:sp>
        <p:nvSpPr>
          <p:cNvPr id="3" name="Content Placeholder 2">
            <a:extLst>
              <a:ext uri="{FF2B5EF4-FFF2-40B4-BE49-F238E27FC236}">
                <a16:creationId xmlns:a16="http://schemas.microsoft.com/office/drawing/2014/main" xmlns="" id="{91E145AC-8072-C34B-88BB-52E1DBA2A76B}"/>
              </a:ext>
            </a:extLst>
          </p:cNvPr>
          <p:cNvSpPr>
            <a:spLocks noGrp="1"/>
          </p:cNvSpPr>
          <p:nvPr>
            <p:ph idx="1"/>
          </p:nvPr>
        </p:nvSpPr>
        <p:spPr>
          <a:xfrm>
            <a:off x="425472" y="2471988"/>
            <a:ext cx="8596668" cy="3880773"/>
          </a:xfrm>
        </p:spPr>
        <p:txBody>
          <a:bodyPr>
            <a:normAutofit fontScale="92500" lnSpcReduction="10000"/>
          </a:bodyPr>
          <a:lstStyle/>
          <a:p>
            <a:pPr marL="0" indent="0">
              <a:buNone/>
            </a:pPr>
            <a:r>
              <a:rPr lang="en-US" sz="2400" dirty="0">
                <a:latin typeface="Times New Roman" panose="02020603050405020304" pitchFamily="18" charset="0"/>
                <a:cs typeface="Times New Roman" panose="02020603050405020304" pitchFamily="18" charset="0"/>
              </a:rPr>
              <a:t>Text Recognition - Just like detecting real life objects, we detect text here with classification as Languages. The images involving text are annotated by drawing boundary boxes and labelling them to their respective classes (Languages).</a:t>
            </a:r>
          </a:p>
          <a:p>
            <a:pPr marL="0" indent="0">
              <a:buNone/>
            </a:pPr>
            <a:r>
              <a:rPr lang="en-US" sz="2400" dirty="0">
                <a:latin typeface="Times New Roman" panose="02020603050405020304" pitchFamily="18" charset="0"/>
                <a:cs typeface="Times New Roman" panose="02020603050405020304" pitchFamily="18" charset="0"/>
              </a:rPr>
              <a:t>There are numerous languages with which classification can be performed. Here, in this project we predominantly work on Hindi and English. So, we classify the images given into these two categories.</a:t>
            </a:r>
          </a:p>
          <a:p>
            <a:pPr marL="0" indent="0">
              <a:buNone/>
            </a:pPr>
            <a:r>
              <a:rPr lang="en-US" sz="2400" dirty="0">
                <a:latin typeface="Times New Roman" panose="02020603050405020304" pitchFamily="18" charset="0"/>
                <a:cs typeface="Times New Roman" panose="02020603050405020304" pitchFamily="18" charset="0"/>
              </a:rPr>
              <a:t>The Algorithms used in this process are:</a:t>
            </a:r>
          </a:p>
          <a:p>
            <a:r>
              <a:rPr lang="en-US" sz="2400" dirty="0">
                <a:latin typeface="Times New Roman" panose="02020603050405020304" pitchFamily="18" charset="0"/>
                <a:cs typeface="Times New Roman" panose="02020603050405020304" pitchFamily="18" charset="0"/>
              </a:rPr>
              <a:t>YOLO v4</a:t>
            </a:r>
          </a:p>
          <a:p>
            <a:r>
              <a:rPr lang="en-US" sz="2400" dirty="0">
                <a:latin typeface="Times New Roman" panose="02020603050405020304" pitchFamily="18" charset="0"/>
                <a:cs typeface="Times New Roman" panose="02020603050405020304" pitchFamily="18" charset="0"/>
              </a:rPr>
              <a:t>EAST</a:t>
            </a:r>
          </a:p>
        </p:txBody>
      </p:sp>
      <p:pic>
        <p:nvPicPr>
          <p:cNvPr id="5" name="Picture 4">
            <a:extLst>
              <a:ext uri="{FF2B5EF4-FFF2-40B4-BE49-F238E27FC236}">
                <a16:creationId xmlns:a16="http://schemas.microsoft.com/office/drawing/2014/main" xmlns="" id="{4918E3EF-498C-F542-96A4-21A62B61A43C}"/>
              </a:ext>
            </a:extLst>
          </p:cNvPr>
          <p:cNvPicPr>
            <a:picLocks noChangeAspect="1"/>
          </p:cNvPicPr>
          <p:nvPr/>
        </p:nvPicPr>
        <p:blipFill>
          <a:blip r:embed="rId2"/>
          <a:stretch>
            <a:fillRect/>
          </a:stretch>
        </p:blipFill>
        <p:spPr>
          <a:xfrm rot="432680">
            <a:off x="8894800" y="4056574"/>
            <a:ext cx="2733639" cy="2372361"/>
          </a:xfrm>
          <a:prstGeom prst="rect">
            <a:avLst/>
          </a:prstGeom>
        </p:spPr>
      </p:pic>
    </p:spTree>
    <p:extLst>
      <p:ext uri="{BB962C8B-B14F-4D97-AF65-F5344CB8AC3E}">
        <p14:creationId xmlns:p14="http://schemas.microsoft.com/office/powerpoint/2010/main" xmlns="" val="19449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34C5B-C364-774C-BF36-03EDB4D6E769}"/>
              </a:ext>
            </a:extLst>
          </p:cNvPr>
          <p:cNvSpPr>
            <a:spLocks noGrp="1"/>
          </p:cNvSpPr>
          <p:nvPr>
            <p:ph type="title"/>
          </p:nvPr>
        </p:nvSpPr>
        <p:spPr>
          <a:xfrm>
            <a:off x="1187076" y="973668"/>
            <a:ext cx="8761413" cy="706964"/>
          </a:xfrm>
        </p:spPr>
        <p:txBody>
          <a:bodyPr/>
          <a:lstStyle/>
          <a:p>
            <a:r>
              <a:rPr lang="en-US" dirty="0">
                <a:latin typeface="Berlin Sans FB Demi" panose="020E0802020502020306" pitchFamily="34" charset="0"/>
              </a:rPr>
              <a:t>Methodology</a:t>
            </a:r>
            <a:br>
              <a:rPr lang="en-US" dirty="0">
                <a:latin typeface="Berlin Sans FB Demi" panose="020E0802020502020306" pitchFamily="34" charset="0"/>
              </a:rPr>
            </a:br>
            <a:r>
              <a:rPr lang="en-US" dirty="0">
                <a:latin typeface="Berlin Sans FB Demi" panose="020E0802020502020306" pitchFamily="34" charset="0"/>
              </a:rPr>
              <a:t>Phase 2 (</a:t>
            </a:r>
            <a:r>
              <a:rPr lang="en-IN" dirty="0">
                <a:latin typeface="Berlin Sans FB Demi" panose="020E0802020502020306" pitchFamily="34" charset="0"/>
              </a:rPr>
              <a:t>Recognising String)</a:t>
            </a:r>
            <a:endParaRPr lang="en-US"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xmlns="" id="{6E4A3838-1422-0F4F-ACB2-C7BCB2348A7E}"/>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After detecting the region of text from the image, the text has to be extracted separately.  In order to extract the text from the image, we used OCR tools such as</a:t>
            </a:r>
          </a:p>
          <a:p>
            <a:pPr marL="457200" indent="-457200">
              <a:buFont typeface="+mj-lt"/>
              <a:buAutoNum type="arabicPeriod"/>
            </a:pPr>
            <a:r>
              <a:rPr lang="en-US" sz="2400" dirty="0" err="1">
                <a:latin typeface="Times New Roman" panose="02020603050405020304" pitchFamily="18" charset="0"/>
                <a:cs typeface="Times New Roman" panose="02020603050405020304" pitchFamily="18" charset="0"/>
              </a:rPr>
              <a:t>PyTesseract</a:t>
            </a:r>
            <a:r>
              <a:rPr lang="en-US" sz="24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400" dirty="0" err="1">
                <a:latin typeface="Times New Roman" panose="02020603050405020304" pitchFamily="18" charset="0"/>
                <a:cs typeface="Times New Roman" panose="02020603050405020304" pitchFamily="18" charset="0"/>
              </a:rPr>
              <a:t>EasyOCR</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PyTesseract</a:t>
            </a:r>
            <a:r>
              <a:rPr lang="en-US" sz="2400" dirty="0">
                <a:latin typeface="Times New Roman" panose="02020603050405020304" pitchFamily="18" charset="0"/>
                <a:cs typeface="Times New Roman" panose="02020603050405020304" pitchFamily="18" charset="0"/>
              </a:rPr>
              <a:t> is used for detecting the English text from the images.</a:t>
            </a:r>
          </a:p>
          <a:p>
            <a:r>
              <a:rPr lang="en-US" sz="2400" dirty="0" err="1">
                <a:latin typeface="Times New Roman" panose="02020603050405020304" pitchFamily="18" charset="0"/>
                <a:cs typeface="Times New Roman" panose="02020603050405020304" pitchFamily="18" charset="0"/>
              </a:rPr>
              <a:t>EasyOCR</a:t>
            </a:r>
            <a:r>
              <a:rPr lang="en-US" sz="2400" dirty="0">
                <a:latin typeface="Times New Roman" panose="02020603050405020304" pitchFamily="18" charset="0"/>
                <a:cs typeface="Times New Roman" panose="02020603050405020304" pitchFamily="18" charset="0"/>
              </a:rPr>
              <a:t> is used for detecting Multiple Language (English and Hindi for our Purpose) from the Image.</a:t>
            </a:r>
          </a:p>
        </p:txBody>
      </p:sp>
    </p:spTree>
    <p:extLst>
      <p:ext uri="{BB962C8B-B14F-4D97-AF65-F5344CB8AC3E}">
        <p14:creationId xmlns:p14="http://schemas.microsoft.com/office/powerpoint/2010/main" xmlns="" val="48744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rlin Sans FB Demi" panose="020E0802020502020306" pitchFamily="34" charset="0"/>
              </a:rPr>
              <a:t>Methodology-Phase 3 (</a:t>
            </a:r>
            <a:r>
              <a:rPr lang="en-IN" dirty="0" smtClean="0">
                <a:latin typeface="Berlin Sans FB Demi" panose="020E0802020502020306" pitchFamily="34" charset="0"/>
              </a:rPr>
              <a:t>Transliteration)</a:t>
            </a:r>
            <a:br>
              <a:rPr lang="en-IN" dirty="0" smtClean="0">
                <a:latin typeface="Berlin Sans FB Demi" panose="020E0802020502020306" pitchFamily="34" charset="0"/>
              </a:rPr>
            </a:br>
            <a:r>
              <a:rPr lang="en-IN" dirty="0" smtClean="0">
                <a:latin typeface="Berlin Sans FB Demi" panose="020E0802020502020306" pitchFamily="34" charset="0"/>
              </a:rPr>
              <a:t>Using Sequence to Sequence model</a:t>
            </a:r>
            <a:br>
              <a:rPr lang="en-IN" dirty="0" smtClean="0">
                <a:latin typeface="Berlin Sans FB Demi" panose="020E0802020502020306" pitchFamily="34" charset="0"/>
              </a:rPr>
            </a:br>
            <a:endParaRPr lang="en-IN" dirty="0"/>
          </a:p>
        </p:txBody>
      </p:sp>
      <p:pic>
        <p:nvPicPr>
          <p:cNvPr id="1026" name="Picture 2"/>
          <p:cNvPicPr>
            <a:picLocks noGrp="1" noChangeAspect="1" noChangeArrowheads="1"/>
          </p:cNvPicPr>
          <p:nvPr>
            <p:ph sz="half" idx="1"/>
          </p:nvPr>
        </p:nvPicPr>
        <p:blipFill>
          <a:blip r:embed="rId2"/>
          <a:stretch>
            <a:fillRect/>
          </a:stretch>
        </p:blipFill>
        <p:spPr bwMode="auto">
          <a:xfrm>
            <a:off x="204986" y="2603500"/>
            <a:ext cx="6201930" cy="3150186"/>
          </a:xfrm>
          <a:prstGeom prst="rect">
            <a:avLst/>
          </a:prstGeom>
          <a:noFill/>
          <a:ln w="9525">
            <a:noFill/>
            <a:miter lim="800000"/>
            <a:headEnd/>
            <a:tailEnd/>
          </a:ln>
          <a:effectLst/>
        </p:spPr>
      </p:pic>
      <p:pic>
        <p:nvPicPr>
          <p:cNvPr id="1028" name="Picture 4"/>
          <p:cNvPicPr>
            <a:picLocks noGrp="1" noChangeAspect="1" noChangeArrowheads="1"/>
          </p:cNvPicPr>
          <p:nvPr>
            <p:ph sz="half" idx="2"/>
          </p:nvPr>
        </p:nvPicPr>
        <p:blipFill>
          <a:blip r:embed="rId3"/>
          <a:srcRect/>
          <a:stretch>
            <a:fillRect/>
          </a:stretch>
        </p:blipFill>
        <p:spPr bwMode="auto">
          <a:xfrm>
            <a:off x="7143591" y="3309938"/>
            <a:ext cx="3686175" cy="4000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7143591" y="2952750"/>
            <a:ext cx="847725" cy="238125"/>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7153116" y="4164037"/>
            <a:ext cx="838200" cy="219075"/>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7153116" y="4383112"/>
            <a:ext cx="2724150" cy="438150"/>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7143591" y="5006340"/>
            <a:ext cx="2952750" cy="466725"/>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543</TotalTime>
  <Words>1631</Words>
  <Application>Microsoft Macintosh PowerPoint</Application>
  <PresentationFormat>Custom</PresentationFormat>
  <Paragraphs>78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Ion Boardroom</vt:lpstr>
      <vt:lpstr>      B. Tech ECE FINAL YEAR PROJECT -                         THIRD REVIEW Signboard Translation from Vernacular Languages</vt:lpstr>
      <vt:lpstr>Current status and Motivation</vt:lpstr>
      <vt:lpstr>Software Details</vt:lpstr>
      <vt:lpstr>Objective</vt:lpstr>
      <vt:lpstr>BLOCK Diagram</vt:lpstr>
      <vt:lpstr>The Process</vt:lpstr>
      <vt:lpstr>Methodology  Phase 1 (Detection of text from the image)</vt:lpstr>
      <vt:lpstr>Methodology Phase 2 (Recognising String)</vt:lpstr>
      <vt:lpstr>Methodology-Phase 3 (Transliteration) Using Sequence to Sequence model </vt:lpstr>
      <vt:lpstr>Methodology-Phase 3 (Transliteration) Seq2Seq model with Attention mechanism</vt:lpstr>
      <vt:lpstr>Methodology-Phase 3 (Transliteration) Seq2Seq model with Attention mechanism </vt:lpstr>
      <vt:lpstr>Results – Using Yolo</vt:lpstr>
      <vt:lpstr>Results – Using EAST and PyTesseract</vt:lpstr>
      <vt:lpstr>Results – Using EasyOCR</vt:lpstr>
      <vt:lpstr>Results – Using Seq2Seq model with  Attention mechanism</vt:lpstr>
      <vt:lpstr>Conclusions</vt:lpstr>
      <vt:lpstr>Scope for improvement</vt:lpstr>
      <vt:lpstr>Literature review</vt:lpstr>
      <vt:lpstr>Literature review</vt:lpstr>
      <vt:lpstr>Literature review</vt:lpstr>
      <vt:lpstr>Time line</vt:lpstr>
      <vt:lpstr>Reference</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KABILAN</cp:lastModifiedBy>
  <cp:revision>30</cp:revision>
  <dcterms:created xsi:type="dcterms:W3CDTF">2021-02-12T02:33:01Z</dcterms:created>
  <dcterms:modified xsi:type="dcterms:W3CDTF">2021-06-03T19:12:40Z</dcterms:modified>
</cp:coreProperties>
</file>